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Garamond"/>
      <p:regular r:id="rId46"/>
      <p:bold r:id="rId47"/>
      <p:italic r:id="rId48"/>
      <p:boldItalic r:id="rId49"/>
    </p:embeddedFont>
    <p:embeddedFont>
      <p:font typeface="Helvetica Neue"/>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Garamond-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aramond-italic.fntdata"/><Relationship Id="rId47" Type="http://schemas.openxmlformats.org/officeDocument/2006/relationships/font" Target="fonts/Garamond-bold.fntdata"/><Relationship Id="rId49" Type="http://schemas.openxmlformats.org/officeDocument/2006/relationships/font" Target="fonts/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IE"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34" name="Google Shape;2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f03d2d936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f03d2d936_0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3f03d2d936_0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f03d2d936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f03d2d936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3f03d2d936_0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f03d2d936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3f03d2d936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13f03d2d936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f03d2d936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3f03d2d936_0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13f03d2d936_0_2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3f03d2d936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3f03d2d936_0_2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3f03d2d936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f03d2d936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3f03d2d936_0_2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13f03d2d936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f03d2d936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3f03d2d936_0_2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13f03d2d936_0_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f03d2d936_0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f03d2d936_0_5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13f03d2d936_0_5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f03d2d936_0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3f03d2d936_0_5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\text{sim}_\text{cos}(\mathbf{u},\mathbf{v}) = \frac{\mathbf{u}^\text{T}\mathbf{v}}{||\mathbf{u}|| ||\mathbf{v}||}</a:t>
            </a:r>
            <a:endParaRPr/>
          </a:p>
        </p:txBody>
      </p:sp>
      <p:sp>
        <p:nvSpPr>
          <p:cNvPr id="573" name="Google Shape;573;g13f03d2d936_0_5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f03d2d936_0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3f03d2d936_0_5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\text{sim}_\text{doc}(D_1,D_2) = \frac{1}{|D_1||D_2|}\sum_{w \in D_1} \sum_{v \in D_2} \text{sim}(w,v)</a:t>
            </a:r>
            <a:endParaRPr/>
          </a:p>
          <a:p>
            <a:pPr indent="0" lvl="0" marL="0" rtl="0" algn="l">
              <a:spcBef>
                <a:spcPts val="0"/>
              </a:spcBef>
              <a:spcAft>
                <a:spcPts val="0"/>
              </a:spcAft>
              <a:buNone/>
            </a:pPr>
            <a:r>
              <a:rPr lang="en-IE"/>
              <a:t>\text{sim}_\text{doc}(D_1,D_2) = \text{sim}\left(\frac{1}{|D_1|}\sum_{w \in D_1}w,\frac{1}{|D_2|} \sum_{v \in D_2} v \right)</a:t>
            </a:r>
            <a:endParaRPr/>
          </a:p>
        </p:txBody>
      </p:sp>
      <p:sp>
        <p:nvSpPr>
          <p:cNvPr id="583" name="Google Shape;583;g13f03d2d936_0_5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f03d2d93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f03d2d93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3f03d2d93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f03d2d936_0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3f03d2d936_0_5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3f03d2d936_0_5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f03d2d936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f03d2d936_0_5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\text{analogy}(m, w \rightarrow k) = \arg\max_{v} \frac{\cos^*(\mathbf{v},\mathbf{k})\cos^*(\mathbf{v},\mathbf{m})}{\cos^*(\mathbf{v},\mathbf{w})  + \epsilon}</a:t>
            </a:r>
            <a:endParaRPr/>
          </a:p>
        </p:txBody>
      </p:sp>
      <p:sp>
        <p:nvSpPr>
          <p:cNvPr id="602" name="Google Shape;602;g13f03d2d936_0_5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3f03d2d936_0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3f03d2d936_0_5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13f03d2d936_0_5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f03d2d936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3f03d2d936_0_5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13f03d2d936_0_5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3f03d2d936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3f03d2d936_0_5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13f03d2d936_0_5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f03d2d936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3f03d2d936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13f03d2d936_0_6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3f03d2d936_0_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3f03d2d936_0_6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13f03d2d936_0_6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f03d2d936_0_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3f03d2d936_0_6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13f03d2d936_0_6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3f03d2d936_0_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3f03d2d936_0_6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13f03d2d936_0_6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3f03d2d936_0_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3f03d2d936_0_7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13f03d2d936_0_7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769c5b76c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769c5b76c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769c5b76c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3f03d2d936_0_7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3f03d2d936_0_7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13f03d2d936_0_7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3f03d2d936_0_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3f03d2d936_0_7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13f03d2d936_0_7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3f03d2d936_0_9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3f03d2d936_0_9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13f03d2d936_0_9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3f03d2d936_0_9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3f03d2d936_0_9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13f03d2d936_0_9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f03d2d936_0_9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3f03d2d936_0_9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13f03d2d936_0_9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3f03d2d936_0_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3f03d2d936_0_9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13f03d2d936_0_9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3f03d2d936_0_9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3f03d2d936_0_9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13f03d2d936_0_9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3f03d2d936_0_9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3f03d2d936_0_9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g13f03d2d936_0_9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3f03d2d936_0_9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3f03d2d936_0_9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13f03d2d936_0_9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769c5b76c5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769c5b76c5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1769c5b76c5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f03d2d93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f03d2d936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3f03d2d936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769c5b76c5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769c5b76c5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1769c5b76c5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f03d2d93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f03d2d936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3f03d2d93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f03d2d936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f03d2d936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3f03d2d936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f03d2d936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f03d2d936_0_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13f03d2d936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f03d2d936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f03d2d936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13f03d2d936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f03d2d936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3f03d2d936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13f03d2d936_0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5.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21.png"/><Relationship Id="rId7" Type="http://schemas.openxmlformats.org/officeDocument/2006/relationships/image" Target="../media/image33.png"/><Relationship Id="rId8"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7842" l="0" r="3860" t="10660"/>
          <a:stretch/>
        </p:blipFill>
        <p:spPr>
          <a:xfrm>
            <a:off x="-13252" y="0"/>
            <a:ext cx="12205253" cy="6897756"/>
          </a:xfrm>
          <a:prstGeom prst="rect">
            <a:avLst/>
          </a:prstGeom>
          <a:noFill/>
          <a:ln>
            <a:noFill/>
          </a:ln>
        </p:spPr>
      </p:pic>
      <p:sp>
        <p:nvSpPr>
          <p:cNvPr id="17" name="Google Shape;17;p2"/>
          <p:cNvSpPr/>
          <p:nvPr/>
        </p:nvSpPr>
        <p:spPr>
          <a:xfrm>
            <a:off x="5765359" y="0"/>
            <a:ext cx="1426725" cy="6897756"/>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alpha val="5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rect b="b" l="l" r="r" t="t"/>
            <a:pathLst>
              <a:path extrusionOk="0" h="6897756" w="6774812">
                <a:moveTo>
                  <a:pt x="0" y="0"/>
                </a:moveTo>
                <a:lnTo>
                  <a:pt x="5783571" y="0"/>
                </a:lnTo>
                <a:lnTo>
                  <a:pt x="6774812" y="6897756"/>
                </a:lnTo>
                <a:lnTo>
                  <a:pt x="0" y="6897756"/>
                </a:lnTo>
                <a:lnTo>
                  <a:pt x="0" y="0"/>
                </a:lnTo>
                <a:close/>
              </a:path>
            </a:pathLst>
          </a:custGeom>
          <a:solidFill>
            <a:srgbClr val="75114A">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rect b="b" l="l" r="r" t="t"/>
            <a:pathLst>
              <a:path extrusionOk="0" h="1282148" w="5027639">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0" name="Google Shape;20;p2"/>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21" name="Google Shape;21;p2"/>
          <p:cNvSpPr txBox="1"/>
          <p:nvPr>
            <p:ph type="ctrTitle"/>
          </p:nvPr>
        </p:nvSpPr>
        <p:spPr>
          <a:xfrm>
            <a:off x="695501" y="3102474"/>
            <a:ext cx="5162100" cy="2652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D9C49F"/>
              </a:buClr>
              <a:buSzPts val="7000"/>
              <a:buFont typeface="Garamond"/>
              <a:buNone/>
              <a:defRPr b="1" i="0" sz="7000" u="none" cap="none" strike="noStrike">
                <a:solidFill>
                  <a:srgbClr val="D9C49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2"/>
          <p:cNvSpPr txBox="1"/>
          <p:nvPr>
            <p:ph idx="1" type="subTitle"/>
          </p:nvPr>
        </p:nvSpPr>
        <p:spPr>
          <a:xfrm>
            <a:off x="7752523" y="4107533"/>
            <a:ext cx="4189200" cy="1021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Garamond"/>
                <a:ea typeface="Garamond"/>
                <a:cs typeface="Garamond"/>
                <a:sym typeface="Garamond"/>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3" name="Google Shape;23;p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4" name="Google Shape;24;p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5" name="Google Shape;25;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pic>
        <p:nvPicPr>
          <p:cNvPr id="26" name="Google Shape;26;p2"/>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08"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b="0" l="0" r="0" t="0"/>
          <a:stretch/>
        </p:blipFill>
        <p:spPr>
          <a:xfrm>
            <a:off x="-17344" y="-99182"/>
            <a:ext cx="12209343" cy="6957182"/>
          </a:xfrm>
          <a:prstGeom prst="rect">
            <a:avLst/>
          </a:prstGeom>
          <a:noFill/>
          <a:ln>
            <a:noFill/>
          </a:ln>
        </p:spPr>
      </p:pic>
      <p:sp>
        <p:nvSpPr>
          <p:cNvPr id="210" name="Google Shape;210;p11"/>
          <p:cNvSpPr/>
          <p:nvPr/>
        </p:nvSpPr>
        <p:spPr>
          <a:xfrm>
            <a:off x="441346" y="386807"/>
            <a:ext cx="4506300" cy="4724100"/>
          </a:xfrm>
          <a:prstGeom prst="rect">
            <a:avLst/>
          </a:prstGeom>
          <a:solidFill>
            <a:srgbClr val="75114A">
              <a:alpha val="6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1" name="Google Shape;211;p11"/>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2" name="Google Shape;212;p11"/>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3" name="Google Shape;213;p11"/>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4" name="Google Shape;214;p11"/>
          <p:cNvSpPr txBox="1"/>
          <p:nvPr>
            <p:ph type="ctrTitle"/>
          </p:nvPr>
        </p:nvSpPr>
        <p:spPr>
          <a:xfrm>
            <a:off x="720934" y="434781"/>
            <a:ext cx="4048800" cy="2071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11"/>
          <p:cNvSpPr txBox="1"/>
          <p:nvPr>
            <p:ph idx="1" type="subTitle"/>
          </p:nvPr>
        </p:nvSpPr>
        <p:spPr>
          <a:xfrm>
            <a:off x="720934" y="2838917"/>
            <a:ext cx="4048800" cy="19638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16" name="Google Shape;216;p11"/>
          <p:cNvSpPr txBox="1"/>
          <p:nvPr>
            <p:ph idx="10" type="dt"/>
          </p:nvPr>
        </p:nvSpPr>
        <p:spPr>
          <a:xfrm>
            <a:off x="3670465" y="6118555"/>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17" name="Google Shape;217;p11"/>
          <p:cNvSpPr txBox="1"/>
          <p:nvPr>
            <p:ph idx="11" type="ftr"/>
          </p:nvPr>
        </p:nvSpPr>
        <p:spPr>
          <a:xfrm>
            <a:off x="7771263" y="6118554"/>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18" name="Google Shape;218;p11"/>
          <p:cNvPicPr preferRelativeResize="0"/>
          <p:nvPr/>
        </p:nvPicPr>
        <p:blipFill rotWithShape="1">
          <a:blip r:embed="rId3">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Content &amp; Picture">
  <p:cSld name="Text Slide - Content &amp; Picture">
    <p:spTree>
      <p:nvGrpSpPr>
        <p:cNvPr id="219" name="Shape 219"/>
        <p:cNvGrpSpPr/>
        <p:nvPr/>
      </p:nvGrpSpPr>
      <p:grpSpPr>
        <a:xfrm>
          <a:off x="0" y="0"/>
          <a:ext cx="0" cy="0"/>
          <a:chOff x="0" y="0"/>
          <a:chExt cx="0" cy="0"/>
        </a:xfrm>
      </p:grpSpPr>
      <p:sp>
        <p:nvSpPr>
          <p:cNvPr id="220" name="Google Shape;220;p12"/>
          <p:cNvSpPr txBox="1"/>
          <p:nvPr>
            <p:ph type="title"/>
          </p:nvPr>
        </p:nvSpPr>
        <p:spPr>
          <a:xfrm>
            <a:off x="838200" y="365125"/>
            <a:ext cx="5181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1" name="Google Shape;221;p12"/>
          <p:cNvSpPr txBox="1"/>
          <p:nvPr>
            <p:ph idx="1" type="body"/>
          </p:nvPr>
        </p:nvSpPr>
        <p:spPr>
          <a:xfrm>
            <a:off x="838200" y="1825625"/>
            <a:ext cx="5181600" cy="39804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222" name="Google Shape;222;p12"/>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3" name="Google Shape;223;p12"/>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4" name="Google Shape;224;p12"/>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5" name="Google Shape;225;p12"/>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26" name="Google Shape;226;p12"/>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27" name="Google Shape;227;p12"/>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1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1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31" name="Google Shape;231;p1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1" type="obj">
  <p:cSld name="OBJECT">
    <p:spTree>
      <p:nvGrpSpPr>
        <p:cNvPr id="27" name="Shape 27"/>
        <p:cNvGrpSpPr/>
        <p:nvPr/>
      </p:nvGrpSpPr>
      <p:grpSpPr>
        <a:xfrm>
          <a:off x="0" y="0"/>
          <a:ext cx="0" cy="0"/>
          <a:chOff x="0" y="0"/>
          <a:chExt cx="0" cy="0"/>
        </a:xfrm>
      </p:grpSpPr>
      <p:sp>
        <p:nvSpPr>
          <p:cNvPr id="28" name="Google Shape;28;p3"/>
          <p:cNvSpPr/>
          <p:nvPr/>
        </p:nvSpPr>
        <p:spPr>
          <a:xfrm>
            <a:off x="2887677" y="5972158"/>
            <a:ext cx="674128" cy="620798"/>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9" name="Google Shape;29;p3"/>
          <p:cNvSpPr/>
          <p:nvPr/>
        </p:nvSpPr>
        <p:spPr>
          <a:xfrm>
            <a:off x="-8074" y="5972159"/>
            <a:ext cx="3371092" cy="660616"/>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0" name="Google Shape;30;p3"/>
          <p:cNvSpPr/>
          <p:nvPr/>
        </p:nvSpPr>
        <p:spPr>
          <a:xfrm rot="10800000">
            <a:off x="3187071" y="5956678"/>
            <a:ext cx="9038769" cy="620799"/>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1" name="Google Shape;31;p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3"/>
          <p:cNvSpPr txBox="1"/>
          <p:nvPr>
            <p:ph idx="1" type="body"/>
          </p:nvPr>
        </p:nvSpPr>
        <p:spPr>
          <a:xfrm>
            <a:off x="838200" y="1825625"/>
            <a:ext cx="10515600" cy="3813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33" name="Google Shape;33;p3"/>
          <p:cNvSpPr txBox="1"/>
          <p:nvPr>
            <p:ph idx="11" type="ftr"/>
          </p:nvPr>
        </p:nvSpPr>
        <p:spPr>
          <a:xfrm>
            <a:off x="7239000" y="6113463"/>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34" name="Google Shape;34;p3"/>
          <p:cNvSpPr txBox="1"/>
          <p:nvPr>
            <p:ph idx="10" type="dt"/>
          </p:nvPr>
        </p:nvSpPr>
        <p:spPr>
          <a:xfrm>
            <a:off x="3789598" y="6094049"/>
            <a:ext cx="10893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35" name="Google Shape;35;p3"/>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B">
  <p:cSld name="Divider Slide 2B">
    <p:spTree>
      <p:nvGrpSpPr>
        <p:cNvPr id="36"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b="0" l="0" r="0" t="0"/>
          <a:stretch/>
        </p:blipFill>
        <p:spPr>
          <a:xfrm>
            <a:off x="-13252" y="0"/>
            <a:ext cx="12205252" cy="6897755"/>
          </a:xfrm>
          <a:prstGeom prst="rect">
            <a:avLst/>
          </a:prstGeom>
          <a:noFill/>
          <a:ln>
            <a:noFill/>
          </a:ln>
        </p:spPr>
      </p:pic>
      <p:sp>
        <p:nvSpPr>
          <p:cNvPr id="38" name="Google Shape;38;p4"/>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9" name="Google Shape;39;p4"/>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40" name="Google Shape;40;p4"/>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 name="Google Shape;41;p4"/>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42" name="Google Shape;42;p4"/>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43" name="Google Shape;43;p4"/>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44" name="Google Shape;44;p4"/>
          <p:cNvPicPr preferRelativeResize="0"/>
          <p:nvPr/>
        </p:nvPicPr>
        <p:blipFill>
          <a:blip r:embed="rId3">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B">
  <p:cSld name="Divider Slide 1B">
    <p:spTree>
      <p:nvGrpSpPr>
        <p:cNvPr id="45"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b="15063" l="975" r="1080" t="1912"/>
          <a:stretch/>
        </p:blipFill>
        <p:spPr>
          <a:xfrm>
            <a:off x="-13253" y="0"/>
            <a:ext cx="12205255" cy="6897757"/>
          </a:xfrm>
          <a:prstGeom prst="rect">
            <a:avLst/>
          </a:prstGeom>
          <a:noFill/>
          <a:ln>
            <a:noFill/>
          </a:ln>
        </p:spPr>
      </p:pic>
      <p:pic>
        <p:nvPicPr>
          <p:cNvPr id="47" name="Google Shape;47;p5"/>
          <p:cNvPicPr preferRelativeResize="0"/>
          <p:nvPr/>
        </p:nvPicPr>
        <p:blipFill rotWithShape="1">
          <a:blip r:embed="rId3">
            <a:alphaModFix amt="38000"/>
          </a:blip>
          <a:srcRect b="2445" l="23094" r="-5157" t="38467"/>
          <a:stretch/>
        </p:blipFill>
        <p:spPr>
          <a:xfrm>
            <a:off x="-13254" y="1"/>
            <a:ext cx="8084129" cy="6897758"/>
          </a:xfrm>
          <a:prstGeom prst="rect">
            <a:avLst/>
          </a:prstGeom>
          <a:noFill/>
          <a:ln>
            <a:noFill/>
          </a:ln>
        </p:spPr>
      </p:pic>
      <p:sp>
        <p:nvSpPr>
          <p:cNvPr id="48" name="Google Shape;48;p5"/>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49" name="Google Shape;49;p5"/>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0" name="Google Shape;50;p5"/>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5"/>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52" name="Google Shape;52;p5"/>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53" name="Google Shape;53;p5"/>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54" name="Google Shape;54;p5"/>
          <p:cNvPicPr preferRelativeResize="0"/>
          <p:nvPr/>
        </p:nvPicPr>
        <p:blipFill>
          <a:blip r:embed="rId4">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3B">
  <p:cSld name="Divider Slide 3B">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b="12397" l="7074" r="0" t="9193"/>
          <a:stretch/>
        </p:blipFill>
        <p:spPr>
          <a:xfrm>
            <a:off x="-1" y="0"/>
            <a:ext cx="12191581" cy="6857999"/>
          </a:xfrm>
          <a:prstGeom prst="rect">
            <a:avLst/>
          </a:prstGeom>
          <a:noFill/>
          <a:ln>
            <a:noFill/>
          </a:ln>
        </p:spPr>
      </p:pic>
      <p:sp>
        <p:nvSpPr>
          <p:cNvPr id="57" name="Google Shape;57;p6"/>
          <p:cNvSpPr/>
          <p:nvPr/>
        </p:nvSpPr>
        <p:spPr>
          <a:xfrm>
            <a:off x="5770821" y="-25629"/>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58" name="Google Shape;58;p6"/>
          <p:cNvSpPr txBox="1"/>
          <p:nvPr/>
        </p:nvSpPr>
        <p:spPr>
          <a:xfrm>
            <a:off x="7626037" y="-1239550"/>
            <a:ext cx="4104300" cy="4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9" name="Google Shape;59;p6"/>
          <p:cNvSpPr txBox="1"/>
          <p:nvPr>
            <p:ph type="ctrTitle"/>
          </p:nvPr>
        </p:nvSpPr>
        <p:spPr>
          <a:xfrm>
            <a:off x="6779669" y="731126"/>
            <a:ext cx="5162100" cy="22089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6"/>
          <p:cNvSpPr txBox="1"/>
          <p:nvPr>
            <p:ph idx="1" type="subTitle"/>
          </p:nvPr>
        </p:nvSpPr>
        <p:spPr>
          <a:xfrm>
            <a:off x="6815555" y="3111500"/>
            <a:ext cx="5126100" cy="287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61" name="Google Shape;61;p6"/>
          <p:cNvSpPr txBox="1"/>
          <p:nvPr>
            <p:ph idx="10" type="dt"/>
          </p:nvPr>
        </p:nvSpPr>
        <p:spPr>
          <a:xfrm>
            <a:off x="270643"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62" name="Google Shape;62;p6"/>
          <p:cNvSpPr txBox="1"/>
          <p:nvPr>
            <p:ph idx="11" type="ftr"/>
          </p:nvPr>
        </p:nvSpPr>
        <p:spPr>
          <a:xfrm>
            <a:off x="7826829" y="6361571"/>
            <a:ext cx="41148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63" name="Google Shape;63;p6"/>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64"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7"/>
          <p:cNvSpPr/>
          <p:nvPr/>
        </p:nvSpPr>
        <p:spPr>
          <a:xfrm>
            <a:off x="6291470" y="4182533"/>
            <a:ext cx="5155500" cy="2218200"/>
          </a:xfrm>
          <a:prstGeom prst="rect">
            <a:avLst/>
          </a:prstGeom>
          <a:solidFill>
            <a:srgbClr val="B94F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7"/>
          <p:cNvSpPr txBox="1"/>
          <p:nvPr/>
        </p:nvSpPr>
        <p:spPr>
          <a:xfrm>
            <a:off x="6616390" y="4399704"/>
            <a:ext cx="4754100" cy="17544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are </a:t>
            </a:r>
            <a:r>
              <a:rPr b="1" i="0" lang="en-IE" sz="2000" u="none" cap="none" strike="noStrike">
                <a:solidFill>
                  <a:schemeClr val="lt1"/>
                </a:solidFill>
                <a:latin typeface="Calibri"/>
                <a:ea typeface="Calibri"/>
                <a:cs typeface="Calibri"/>
                <a:sym typeface="Calibri"/>
              </a:rPr>
              <a:t>one of Ireland’s top universities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for graduate employability, </a:t>
            </a:r>
            <a:r>
              <a:rPr b="0" i="0" lang="en-IE" sz="2000" u="none" cap="none" strike="noStrike">
                <a:solidFill>
                  <a:schemeClr val="lt1"/>
                </a:solidFill>
                <a:latin typeface="Calibri"/>
                <a:ea typeface="Calibri"/>
                <a:cs typeface="Calibri"/>
                <a:sym typeface="Calibri"/>
              </a:rPr>
              <a:t>with over</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of our graduates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working or in further</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study within six</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months of graduating</a:t>
            </a:r>
            <a:endParaRPr b="1" i="0" sz="2000" u="none" cap="none" strike="noStrike">
              <a:solidFill>
                <a:schemeClr val="lt1"/>
              </a:solidFill>
              <a:latin typeface="Calibri"/>
              <a:ea typeface="Calibri"/>
              <a:cs typeface="Calibri"/>
              <a:sym typeface="Calibri"/>
            </a:endParaRPr>
          </a:p>
        </p:txBody>
      </p:sp>
      <p:sp>
        <p:nvSpPr>
          <p:cNvPr id="68" name="Google Shape;68;p7"/>
          <p:cNvSpPr/>
          <p:nvPr/>
        </p:nvSpPr>
        <p:spPr>
          <a:xfrm>
            <a:off x="704180" y="1778000"/>
            <a:ext cx="3850800" cy="2709300"/>
          </a:xfrm>
          <a:prstGeom prst="rect">
            <a:avLst/>
          </a:prstGeom>
          <a:solidFill>
            <a:srgbClr val="72E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704181" y="4707467"/>
            <a:ext cx="5327700" cy="1693200"/>
          </a:xfrm>
          <a:prstGeom prst="rect">
            <a:avLst/>
          </a:prstGeom>
          <a:solidFill>
            <a:srgbClr val="96BB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7704667" y="592667"/>
            <a:ext cx="3742200" cy="3386700"/>
          </a:xfrm>
          <a:prstGeom prst="rect">
            <a:avLst/>
          </a:prstGeom>
          <a:solidFill>
            <a:srgbClr val="CFC4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 name="Google Shape;71;p7"/>
          <p:cNvSpPr/>
          <p:nvPr/>
        </p:nvSpPr>
        <p:spPr>
          <a:xfrm>
            <a:off x="4792133" y="304800"/>
            <a:ext cx="2624700" cy="36744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7"/>
          <p:cNvSpPr txBox="1"/>
          <p:nvPr/>
        </p:nvSpPr>
        <p:spPr>
          <a:xfrm>
            <a:off x="953377" y="3340191"/>
            <a:ext cx="3598500" cy="10158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a:t>
            </a:r>
            <a:r>
              <a:rPr b="1" i="0" lang="en-IE" sz="2000" u="none" cap="none" strike="noStrike">
                <a:solidFill>
                  <a:schemeClr val="lt1"/>
                </a:solidFill>
                <a:latin typeface="Calibri"/>
                <a:ea typeface="Calibri"/>
                <a:cs typeface="Calibri"/>
                <a:sym typeface="Calibri"/>
              </a:rPr>
              <a:t>universities worldwide </a:t>
            </a:r>
            <a:r>
              <a:rPr b="0" i="0" lang="en-IE" sz="2000" u="none" cap="none" strike="noStrike">
                <a:solidFill>
                  <a:schemeClr val="lt1"/>
                </a:solidFill>
                <a:latin typeface="Calibri"/>
                <a:ea typeface="Calibri"/>
                <a:cs typeface="Calibri"/>
                <a:sym typeface="Calibri"/>
              </a:rPr>
              <a:t>according to </a:t>
            </a:r>
            <a:r>
              <a:rPr b="1" i="0" lang="en-IE" sz="2000" u="none" cap="none" strike="noStrike">
                <a:solidFill>
                  <a:schemeClr val="lt1"/>
                </a:solidFill>
                <a:latin typeface="Calibri"/>
                <a:ea typeface="Calibri"/>
                <a:cs typeface="Calibri"/>
                <a:sym typeface="Calibri"/>
              </a:rPr>
              <a:t>QS World </a:t>
            </a:r>
            <a:br>
              <a:rPr b="1" i="0" lang="en-IE" sz="2000" u="none" cap="none" strike="noStrike">
                <a:solidFill>
                  <a:schemeClr val="lt1"/>
                </a:solidFill>
                <a:latin typeface="Calibri"/>
                <a:ea typeface="Calibri"/>
                <a:cs typeface="Calibri"/>
                <a:sym typeface="Calibri"/>
              </a:rPr>
            </a:br>
            <a:r>
              <a:rPr b="1" i="0" lang="en-IE" sz="20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73" name="Google Shape;73;p7"/>
          <p:cNvSpPr txBox="1"/>
          <p:nvPr/>
        </p:nvSpPr>
        <p:spPr>
          <a:xfrm>
            <a:off x="966346" y="1898945"/>
            <a:ext cx="15378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rank</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among the</a:t>
            </a:r>
            <a:endParaRPr b="1" i="0" sz="2000" u="none" cap="none" strike="noStrike">
              <a:solidFill>
                <a:schemeClr val="lt1"/>
              </a:solidFill>
              <a:latin typeface="Calibri"/>
              <a:ea typeface="Calibri"/>
              <a:cs typeface="Calibri"/>
              <a:sym typeface="Calibri"/>
            </a:endParaRPr>
          </a:p>
        </p:txBody>
      </p:sp>
      <p:sp>
        <p:nvSpPr>
          <p:cNvPr id="74" name="Google Shape;74;p7"/>
          <p:cNvSpPr txBox="1"/>
          <p:nvPr/>
        </p:nvSpPr>
        <p:spPr>
          <a:xfrm>
            <a:off x="1305942" y="2375309"/>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top</a:t>
            </a:r>
            <a:endParaRPr b="0" i="0" sz="1400" u="none" cap="none" strike="noStrike">
              <a:solidFill>
                <a:srgbClr val="000000"/>
              </a:solidFill>
              <a:latin typeface="Arial"/>
              <a:ea typeface="Arial"/>
              <a:cs typeface="Arial"/>
              <a:sym typeface="Arial"/>
            </a:endParaRPr>
          </a:p>
        </p:txBody>
      </p:sp>
      <p:sp>
        <p:nvSpPr>
          <p:cNvPr id="75" name="Google Shape;75;p7"/>
          <p:cNvSpPr txBox="1"/>
          <p:nvPr/>
        </p:nvSpPr>
        <p:spPr>
          <a:xfrm>
            <a:off x="2225455" y="1610974"/>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1" i="0" lang="en-IE" sz="12900" u="none" cap="none" strike="noStrike">
                <a:solidFill>
                  <a:srgbClr val="243C57"/>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76" name="Google Shape;76;p7"/>
          <p:cNvSpPr txBox="1"/>
          <p:nvPr/>
        </p:nvSpPr>
        <p:spPr>
          <a:xfrm>
            <a:off x="2879267" y="1945667"/>
            <a:ext cx="1323600" cy="938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7" name="Google Shape;77;p7"/>
          <p:cNvSpPr txBox="1"/>
          <p:nvPr/>
        </p:nvSpPr>
        <p:spPr>
          <a:xfrm>
            <a:off x="2297145" y="4863547"/>
            <a:ext cx="373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our researchers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were named among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the </a:t>
            </a:r>
            <a:r>
              <a:rPr b="1" i="0" lang="en-IE" sz="2000" u="none" cap="none" strike="noStrike">
                <a:solidFill>
                  <a:schemeClr val="lt1"/>
                </a:solidFill>
                <a:latin typeface="Calibri"/>
                <a:ea typeface="Calibri"/>
                <a:cs typeface="Calibri"/>
                <a:sym typeface="Calibri"/>
              </a:rPr>
              <a:t>World’s Most Highly Cited Researchers 2016 </a:t>
            </a:r>
            <a:r>
              <a:rPr b="0" i="0" lang="en-IE" sz="2000" u="none" cap="none" strike="noStrike">
                <a:solidFill>
                  <a:schemeClr val="lt1"/>
                </a:solidFill>
                <a:latin typeface="Calibri"/>
                <a:ea typeface="Calibri"/>
                <a:cs typeface="Calibri"/>
                <a:sym typeface="Calibri"/>
              </a:rPr>
              <a:t>by Clarivate</a:t>
            </a:r>
            <a:endParaRPr b="1" i="0" sz="2000" u="none" cap="none" strike="noStrike">
              <a:solidFill>
                <a:schemeClr val="lt1"/>
              </a:solidFill>
              <a:latin typeface="Calibri"/>
              <a:ea typeface="Calibri"/>
              <a:cs typeface="Calibri"/>
              <a:sym typeface="Calibri"/>
            </a:endParaRPr>
          </a:p>
        </p:txBody>
      </p:sp>
      <p:sp>
        <p:nvSpPr>
          <p:cNvPr id="78" name="Google Shape;78;p7"/>
          <p:cNvSpPr txBox="1"/>
          <p:nvPr/>
        </p:nvSpPr>
        <p:spPr>
          <a:xfrm>
            <a:off x="750733" y="4052067"/>
            <a:ext cx="1500000" cy="309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9500"/>
              <a:buFont typeface="Arial"/>
              <a:buNone/>
            </a:pPr>
            <a:r>
              <a:rPr b="1" i="0" lang="en-IE" sz="19500" u="none" cap="none" strike="noStrike">
                <a:solidFill>
                  <a:srgbClr val="414B57"/>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79" name="Google Shape;79;p7"/>
          <p:cNvSpPr txBox="1"/>
          <p:nvPr/>
        </p:nvSpPr>
        <p:spPr>
          <a:xfrm>
            <a:off x="4894816" y="475937"/>
            <a:ext cx="19611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Since </a:t>
            </a:r>
            <a:r>
              <a:rPr b="1" i="0" lang="en-IE" sz="2000" u="none" cap="none" strike="noStrike">
                <a:solidFill>
                  <a:schemeClr val="lt1"/>
                </a:solidFill>
                <a:latin typeface="Calibri"/>
                <a:ea typeface="Calibri"/>
                <a:cs typeface="Calibri"/>
                <a:sym typeface="Calibri"/>
              </a:rPr>
              <a:t>2005</a:t>
            </a:r>
            <a:r>
              <a:rPr b="0" i="0" lang="en-IE" sz="2000" u="none" cap="none" strike="noStrike">
                <a:solidFill>
                  <a:schemeClr val="lt1"/>
                </a:solidFill>
                <a:latin typeface="Calibri"/>
                <a:ea typeface="Calibri"/>
                <a:cs typeface="Calibri"/>
                <a:sym typeface="Calibri"/>
              </a:rPr>
              <a:t> we </a:t>
            </a:r>
            <a:endParaRPr b="0" i="0" sz="1400" u="none" cap="none" strike="noStrike">
              <a:solidFill>
                <a:srgbClr val="000000"/>
              </a:solidFill>
              <a:latin typeface="Arial"/>
              <a:ea typeface="Arial"/>
              <a:cs typeface="Arial"/>
              <a:sym typeface="Arial"/>
            </a:endParaRPr>
          </a:p>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have </a:t>
            </a:r>
            <a:r>
              <a:rPr b="1" i="0" lang="en-IE" sz="2000" u="none" cap="none" strike="noStrike">
                <a:solidFill>
                  <a:schemeClr val="lt1"/>
                </a:solidFill>
                <a:latin typeface="Calibri"/>
                <a:ea typeface="Calibri"/>
                <a:cs typeface="Calibri"/>
                <a:sym typeface="Calibri"/>
              </a:rPr>
              <a:t>opened</a:t>
            </a:r>
            <a:endParaRPr b="0" i="0" sz="1400" u="none" cap="none" strike="noStrike">
              <a:solidFill>
                <a:srgbClr val="000000"/>
              </a:solidFill>
              <a:latin typeface="Arial"/>
              <a:ea typeface="Arial"/>
              <a:cs typeface="Arial"/>
              <a:sym typeface="Arial"/>
            </a:endParaRPr>
          </a:p>
        </p:txBody>
      </p:sp>
      <p:sp>
        <p:nvSpPr>
          <p:cNvPr id="80" name="Google Shape;80;p7"/>
          <p:cNvSpPr txBox="1"/>
          <p:nvPr/>
        </p:nvSpPr>
        <p:spPr>
          <a:xfrm>
            <a:off x="4853565" y="693834"/>
            <a:ext cx="1796400" cy="1600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800"/>
              <a:buFont typeface="Arial"/>
              <a:buNone/>
            </a:pPr>
            <a:r>
              <a:rPr b="1" i="0" lang="en-IE" sz="9800" u="none" cap="none" strike="noStrike">
                <a:solidFill>
                  <a:srgbClr val="3F3F3F"/>
                </a:solidFill>
                <a:latin typeface="Calibri"/>
                <a:ea typeface="Calibri"/>
                <a:cs typeface="Calibri"/>
                <a:sym typeface="Calibri"/>
              </a:rPr>
              <a:t>16</a:t>
            </a:r>
            <a:endParaRPr b="0" i="0" sz="1400" u="none" cap="none" strike="noStrike">
              <a:solidFill>
                <a:srgbClr val="000000"/>
              </a:solidFill>
              <a:latin typeface="Arial"/>
              <a:ea typeface="Arial"/>
              <a:cs typeface="Arial"/>
              <a:sym typeface="Arial"/>
            </a:endParaRPr>
          </a:p>
        </p:txBody>
      </p:sp>
      <p:sp>
        <p:nvSpPr>
          <p:cNvPr id="81" name="Google Shape;81;p7"/>
          <p:cNvSpPr txBox="1"/>
          <p:nvPr/>
        </p:nvSpPr>
        <p:spPr>
          <a:xfrm>
            <a:off x="4877882" y="2450571"/>
            <a:ext cx="2592600" cy="1408200"/>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1900"/>
              <a:buFont typeface="Arial"/>
              <a:buNone/>
            </a:pPr>
            <a:r>
              <a:rPr b="0" i="0" lang="en-IE" sz="1900" u="none" cap="none" strike="noStrike">
                <a:solidFill>
                  <a:schemeClr val="lt1"/>
                </a:solidFill>
                <a:latin typeface="Calibri"/>
                <a:ea typeface="Calibri"/>
                <a:cs typeface="Calibri"/>
                <a:sym typeface="Calibri"/>
              </a:rPr>
              <a:t>which has transformed the campus and given students and staff access to the very best facilities and research</a:t>
            </a:r>
            <a:endParaRPr b="1" i="0" sz="1900" u="none" cap="none" strike="noStrike">
              <a:solidFill>
                <a:schemeClr val="lt1"/>
              </a:solidFill>
              <a:latin typeface="Calibri"/>
              <a:ea typeface="Calibri"/>
              <a:cs typeface="Calibri"/>
              <a:sym typeface="Calibri"/>
            </a:endParaRPr>
          </a:p>
        </p:txBody>
      </p:sp>
      <p:sp>
        <p:nvSpPr>
          <p:cNvPr id="82" name="Google Shape;82;p7"/>
          <p:cNvSpPr txBox="1"/>
          <p:nvPr/>
        </p:nvSpPr>
        <p:spPr>
          <a:xfrm>
            <a:off x="4889050" y="1999160"/>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buildings</a:t>
            </a:r>
            <a:endParaRPr b="0" i="0" sz="1400" u="none" cap="none" strike="noStrike">
              <a:solidFill>
                <a:srgbClr val="000000"/>
              </a:solidFill>
              <a:latin typeface="Arial"/>
              <a:ea typeface="Arial"/>
              <a:cs typeface="Arial"/>
              <a:sym typeface="Arial"/>
            </a:endParaRPr>
          </a:p>
        </p:txBody>
      </p:sp>
      <p:sp>
        <p:nvSpPr>
          <p:cNvPr id="83" name="Google Shape;83;p7"/>
          <p:cNvSpPr txBox="1"/>
          <p:nvPr/>
        </p:nvSpPr>
        <p:spPr>
          <a:xfrm>
            <a:off x="6117435" y="1530459"/>
            <a:ext cx="2288100" cy="534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new</a:t>
            </a:r>
            <a:endParaRPr b="0" i="0" sz="1400" u="none" cap="none" strike="noStrike">
              <a:solidFill>
                <a:srgbClr val="000000"/>
              </a:solidFill>
              <a:latin typeface="Arial"/>
              <a:ea typeface="Arial"/>
              <a:cs typeface="Arial"/>
              <a:sym typeface="Arial"/>
            </a:endParaRPr>
          </a:p>
        </p:txBody>
      </p:sp>
      <p:sp>
        <p:nvSpPr>
          <p:cNvPr id="84" name="Google Shape;84;p7"/>
          <p:cNvSpPr txBox="1"/>
          <p:nvPr/>
        </p:nvSpPr>
        <p:spPr>
          <a:xfrm>
            <a:off x="7820001" y="696244"/>
            <a:ext cx="3333000" cy="5910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In 2015/2016, the University had an </a:t>
            </a:r>
            <a:r>
              <a:rPr b="1" i="0" lang="en-IE" sz="2000" u="none" cap="none" strike="noStrike">
                <a:solidFill>
                  <a:schemeClr val="lt1"/>
                </a:solidFill>
                <a:latin typeface="Calibri"/>
                <a:ea typeface="Calibri"/>
                <a:cs typeface="Calibri"/>
                <a:sym typeface="Calibri"/>
              </a:rPr>
              <a:t>annual income </a:t>
            </a:r>
            <a:r>
              <a:rPr b="0" i="0" lang="en-IE" sz="2000" u="none" cap="none" strike="noStrike">
                <a:solidFill>
                  <a:schemeClr val="lt1"/>
                </a:solidFill>
                <a:latin typeface="Calibri"/>
                <a:ea typeface="Calibri"/>
                <a:cs typeface="Calibri"/>
                <a:sym typeface="Calibri"/>
              </a:rPr>
              <a:t>of</a:t>
            </a:r>
            <a:endParaRPr b="1" i="0" sz="2000" u="none" cap="none" strike="noStrike">
              <a:solidFill>
                <a:schemeClr val="lt1"/>
              </a:solidFill>
              <a:latin typeface="Calibri"/>
              <a:ea typeface="Calibri"/>
              <a:cs typeface="Calibri"/>
              <a:sym typeface="Calibri"/>
            </a:endParaRPr>
          </a:p>
        </p:txBody>
      </p:sp>
      <p:sp>
        <p:nvSpPr>
          <p:cNvPr id="85" name="Google Shape;85;p7"/>
          <p:cNvSpPr txBox="1"/>
          <p:nvPr/>
        </p:nvSpPr>
        <p:spPr>
          <a:xfrm>
            <a:off x="8051879" y="974190"/>
            <a:ext cx="3381900" cy="14004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8500"/>
              <a:buFont typeface="Arial"/>
              <a:buNone/>
            </a:pPr>
            <a:r>
              <a:rPr b="1" i="0" lang="en-IE" sz="8500" u="none" cap="none" strike="noStrike">
                <a:solidFill>
                  <a:srgbClr val="75114A"/>
                </a:solidFill>
                <a:latin typeface="Calibri"/>
                <a:ea typeface="Calibri"/>
                <a:cs typeface="Calibri"/>
                <a:sym typeface="Calibri"/>
              </a:rPr>
              <a:t>€218.5</a:t>
            </a:r>
            <a:endParaRPr b="0" i="0" sz="1400" u="none" cap="none" strike="noStrike">
              <a:solidFill>
                <a:srgbClr val="000000"/>
              </a:solidFill>
              <a:latin typeface="Arial"/>
              <a:ea typeface="Arial"/>
              <a:cs typeface="Arial"/>
              <a:sym typeface="Arial"/>
            </a:endParaRPr>
          </a:p>
        </p:txBody>
      </p:sp>
      <p:sp>
        <p:nvSpPr>
          <p:cNvPr id="86" name="Google Shape;86;p7"/>
          <p:cNvSpPr txBox="1"/>
          <p:nvPr/>
        </p:nvSpPr>
        <p:spPr>
          <a:xfrm>
            <a:off x="9992465" y="2070383"/>
            <a:ext cx="13806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million</a:t>
            </a:r>
            <a:endParaRPr b="1" i="0" sz="3300" u="none" cap="none" strike="noStrike">
              <a:solidFill>
                <a:srgbClr val="753055"/>
              </a:solidFill>
              <a:latin typeface="Calibri"/>
              <a:ea typeface="Calibri"/>
              <a:cs typeface="Calibri"/>
              <a:sym typeface="Calibri"/>
            </a:endParaRPr>
          </a:p>
        </p:txBody>
      </p:sp>
      <p:sp>
        <p:nvSpPr>
          <p:cNvPr id="87" name="Google Shape;87;p7"/>
          <p:cNvSpPr txBox="1"/>
          <p:nvPr/>
        </p:nvSpPr>
        <p:spPr>
          <a:xfrm>
            <a:off x="7781904" y="3371312"/>
            <a:ext cx="3659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alumni worldwide</a:t>
            </a:r>
            <a:endParaRPr b="1" i="0" sz="3300" u="none" cap="none" strike="noStrike">
              <a:solidFill>
                <a:srgbClr val="753055"/>
              </a:solidFill>
              <a:latin typeface="Calibri"/>
              <a:ea typeface="Calibri"/>
              <a:cs typeface="Calibri"/>
              <a:sym typeface="Calibri"/>
            </a:endParaRPr>
          </a:p>
        </p:txBody>
      </p:sp>
      <p:sp>
        <p:nvSpPr>
          <p:cNvPr id="88" name="Google Shape;88;p7"/>
          <p:cNvSpPr txBox="1"/>
          <p:nvPr/>
        </p:nvSpPr>
        <p:spPr>
          <a:xfrm>
            <a:off x="7768934" y="2849970"/>
            <a:ext cx="953400" cy="5088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chemeClr val="lt1"/>
                </a:solidFill>
                <a:latin typeface="Calibri"/>
                <a:ea typeface="Calibri"/>
                <a:cs typeface="Calibri"/>
                <a:sym typeface="Calibri"/>
              </a:rPr>
              <a:t>over</a:t>
            </a:r>
            <a:endParaRPr b="1" i="0" sz="3300" u="none" cap="none" strike="noStrike">
              <a:solidFill>
                <a:schemeClr val="lt1"/>
              </a:solidFill>
              <a:latin typeface="Calibri"/>
              <a:ea typeface="Calibri"/>
              <a:cs typeface="Calibri"/>
              <a:sym typeface="Calibri"/>
            </a:endParaRPr>
          </a:p>
        </p:txBody>
      </p:sp>
      <p:sp>
        <p:nvSpPr>
          <p:cNvPr id="89" name="Google Shape;89;p7"/>
          <p:cNvSpPr txBox="1"/>
          <p:nvPr/>
        </p:nvSpPr>
        <p:spPr>
          <a:xfrm>
            <a:off x="8589525" y="2331232"/>
            <a:ext cx="3381900" cy="1246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300"/>
              <a:buFont typeface="Arial"/>
              <a:buNone/>
            </a:pPr>
            <a:r>
              <a:rPr b="1" i="0" lang="en-IE" sz="7300" u="none" cap="none" strike="noStrike">
                <a:solidFill>
                  <a:srgbClr val="75114A"/>
                </a:solidFill>
                <a:latin typeface="Calibri"/>
                <a:ea typeface="Calibri"/>
                <a:cs typeface="Calibri"/>
                <a:sym typeface="Calibri"/>
              </a:rPr>
              <a:t>90,000</a:t>
            </a:r>
            <a:endParaRPr b="0" i="0" sz="1400" u="none" cap="none" strike="noStrike">
              <a:solidFill>
                <a:srgbClr val="000000"/>
              </a:solidFill>
              <a:latin typeface="Arial"/>
              <a:ea typeface="Arial"/>
              <a:cs typeface="Arial"/>
              <a:sym typeface="Arial"/>
            </a:endParaRPr>
          </a:p>
        </p:txBody>
      </p:sp>
      <p:cxnSp>
        <p:nvCxnSpPr>
          <p:cNvPr id="90" name="Google Shape;90;p7"/>
          <p:cNvCxnSpPr/>
          <p:nvPr/>
        </p:nvCxnSpPr>
        <p:spPr>
          <a:xfrm>
            <a:off x="7951104" y="2546687"/>
            <a:ext cx="3216300" cy="0"/>
          </a:xfrm>
          <a:prstGeom prst="straightConnector1">
            <a:avLst/>
          </a:prstGeom>
          <a:noFill/>
          <a:ln cap="flat" cmpd="sng" w="28575">
            <a:solidFill>
              <a:srgbClr val="EAF1D3"/>
            </a:solidFill>
            <a:prstDash val="solid"/>
            <a:miter lim="800000"/>
            <a:headEnd len="sm" w="sm" type="none"/>
            <a:tailEnd len="sm" w="sm" type="none"/>
          </a:ln>
        </p:spPr>
      </p:cxnSp>
      <p:sp>
        <p:nvSpPr>
          <p:cNvPr id="91" name="Google Shape;91;p7"/>
          <p:cNvSpPr txBox="1"/>
          <p:nvPr/>
        </p:nvSpPr>
        <p:spPr>
          <a:xfrm>
            <a:off x="6639342" y="4595845"/>
            <a:ext cx="1976100" cy="1938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000"/>
              <a:buFont typeface="Arial"/>
              <a:buNone/>
            </a:pPr>
            <a:r>
              <a:rPr b="1" i="0" lang="en-IE" sz="12000" u="none" cap="none" strike="noStrike">
                <a:solidFill>
                  <a:srgbClr val="6B0E33"/>
                </a:solidFill>
                <a:latin typeface="Calibri"/>
                <a:ea typeface="Calibri"/>
                <a:cs typeface="Calibri"/>
                <a:sym typeface="Calibri"/>
              </a:rPr>
              <a:t>96</a:t>
            </a:r>
            <a:endParaRPr b="0" i="0" sz="1400" u="none" cap="none" strike="noStrike">
              <a:solidFill>
                <a:srgbClr val="000000"/>
              </a:solidFill>
              <a:latin typeface="Arial"/>
              <a:ea typeface="Arial"/>
              <a:cs typeface="Arial"/>
              <a:sym typeface="Arial"/>
            </a:endParaRPr>
          </a:p>
        </p:txBody>
      </p:sp>
      <p:sp>
        <p:nvSpPr>
          <p:cNvPr id="92" name="Google Shape;92;p7"/>
          <p:cNvSpPr txBox="1"/>
          <p:nvPr/>
        </p:nvSpPr>
        <p:spPr>
          <a:xfrm>
            <a:off x="8119101" y="4790338"/>
            <a:ext cx="835500" cy="11697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000"/>
              <a:buFont typeface="Arial"/>
              <a:buNone/>
            </a:pPr>
            <a:r>
              <a:rPr b="1" i="0" lang="en-IE" sz="7000" u="none" cap="none" strike="noStrike">
                <a:solidFill>
                  <a:srgbClr val="6B0E33"/>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3" name="Google Shape;93;p7"/>
          <p:cNvSpPr txBox="1"/>
          <p:nvPr/>
        </p:nvSpPr>
        <p:spPr>
          <a:xfrm>
            <a:off x="511197" y="228758"/>
            <a:ext cx="2694000" cy="1426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At a</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glance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94"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b="-7882" l="0" r="1941" t="-1"/>
          <a:stretch/>
        </p:blipFill>
        <p:spPr>
          <a:xfrm>
            <a:off x="3747382" y="755373"/>
            <a:ext cx="8471124" cy="6102628"/>
          </a:xfrm>
          <a:prstGeom prst="rect">
            <a:avLst/>
          </a:prstGeom>
          <a:noFill/>
          <a:ln>
            <a:noFill/>
          </a:ln>
        </p:spPr>
      </p:pic>
      <p:sp>
        <p:nvSpPr>
          <p:cNvPr id="97" name="Google Shape;97;p8"/>
          <p:cNvSpPr txBox="1"/>
          <p:nvPr/>
        </p:nvSpPr>
        <p:spPr>
          <a:xfrm>
            <a:off x="460397" y="381158"/>
            <a:ext cx="26940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World</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Ranking</a:t>
            </a:r>
            <a:endParaRPr b="0" i="0" sz="1400" u="none" cap="none" strike="noStrike">
              <a:solidFill>
                <a:srgbClr val="000000"/>
              </a:solidFill>
              <a:latin typeface="Arial"/>
              <a:ea typeface="Arial"/>
              <a:cs typeface="Arial"/>
              <a:sym typeface="Arial"/>
            </a:endParaRPr>
          </a:p>
        </p:txBody>
      </p:sp>
      <p:sp>
        <p:nvSpPr>
          <p:cNvPr id="98" name="Google Shape;98;p8"/>
          <p:cNvSpPr txBox="1"/>
          <p:nvPr/>
        </p:nvSpPr>
        <p:spPr>
          <a:xfrm>
            <a:off x="460397" y="1661930"/>
            <a:ext cx="4590300" cy="18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Since 2012, NUI Galway has been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the only university in Ireland to rise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consistently in the most competitive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World University Rankings. Both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IE" sz="1400" u="none" cap="none" strike="noStrike">
                <a:solidFill>
                  <a:srgbClr val="204A51"/>
                </a:solidFill>
                <a:latin typeface="Garamond"/>
                <a:ea typeface="Garamond"/>
                <a:cs typeface="Garamond"/>
                <a:sym typeface="Garamond"/>
              </a:rPr>
              <a:t>Times Higher Education </a:t>
            </a:r>
            <a:r>
              <a:rPr b="1" i="0" lang="en-IE" sz="1400" u="none" cap="none" strike="noStrike">
                <a:solidFill>
                  <a:srgbClr val="204A51"/>
                </a:solidFill>
                <a:latin typeface="Garamond"/>
                <a:ea typeface="Garamond"/>
                <a:cs typeface="Garamond"/>
                <a:sym typeface="Garamond"/>
              </a:rPr>
              <a:t>and </a:t>
            </a:r>
            <a:br>
              <a:rPr b="1" i="0" lang="en-IE" sz="1400" u="none" cap="none" strike="noStrike">
                <a:solidFill>
                  <a:srgbClr val="204A51"/>
                </a:solidFill>
                <a:latin typeface="Garamond"/>
                <a:ea typeface="Garamond"/>
                <a:cs typeface="Garamond"/>
                <a:sym typeface="Garamond"/>
              </a:rPr>
            </a:br>
            <a:r>
              <a:rPr b="1" i="1" lang="en-IE" sz="1400" u="none" cap="none" strike="noStrike">
                <a:solidFill>
                  <a:srgbClr val="204A51"/>
                </a:solidFill>
                <a:latin typeface="Garamond"/>
                <a:ea typeface="Garamond"/>
                <a:cs typeface="Garamond"/>
                <a:sym typeface="Garamond"/>
              </a:rPr>
              <a:t>QS World University Rankings  </a:t>
            </a:r>
            <a:r>
              <a:rPr b="1" i="0" lang="en-IE" sz="1400" u="none" cap="none" strike="noStrike">
                <a:solidFill>
                  <a:srgbClr val="204A51"/>
                </a:solidFill>
                <a:latin typeface="Garamond"/>
                <a:ea typeface="Garamond"/>
                <a:cs typeface="Garamond"/>
                <a:sym typeface="Garamond"/>
              </a:rPr>
              <a:t>have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placed the University in a higher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position year-on-year.</a:t>
            </a:r>
            <a:endParaRPr b="0" i="0" sz="1400" u="none" cap="none" strike="noStrike">
              <a:solidFill>
                <a:srgbClr val="000000"/>
              </a:solidFill>
              <a:latin typeface="Arial"/>
              <a:ea typeface="Arial"/>
              <a:cs typeface="Arial"/>
              <a:sym typeface="Arial"/>
            </a:endParaRPr>
          </a:p>
        </p:txBody>
      </p:sp>
      <p:sp>
        <p:nvSpPr>
          <p:cNvPr id="99" name="Google Shape;99;p8"/>
          <p:cNvSpPr/>
          <p:nvPr/>
        </p:nvSpPr>
        <p:spPr>
          <a:xfrm>
            <a:off x="4399720" y="530087"/>
            <a:ext cx="3114300" cy="3114300"/>
          </a:xfrm>
          <a:prstGeom prst="ellipse">
            <a:avLst/>
          </a:prstGeom>
          <a:solidFill>
            <a:srgbClr val="75114A">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8"/>
          <p:cNvSpPr/>
          <p:nvPr/>
        </p:nvSpPr>
        <p:spPr>
          <a:xfrm>
            <a:off x="8355706" y="1603513"/>
            <a:ext cx="3021000" cy="3021000"/>
          </a:xfrm>
          <a:prstGeom prst="ellipse">
            <a:avLst/>
          </a:prstGeom>
          <a:solidFill>
            <a:srgbClr val="B0DD46">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8"/>
          <p:cNvSpPr/>
          <p:nvPr/>
        </p:nvSpPr>
        <p:spPr>
          <a:xfrm>
            <a:off x="1351945" y="3563405"/>
            <a:ext cx="2822700" cy="2822700"/>
          </a:xfrm>
          <a:prstGeom prst="ellipse">
            <a:avLst/>
          </a:prstGeom>
          <a:solidFill>
            <a:srgbClr val="39818D">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8"/>
          <p:cNvSpPr txBox="1"/>
          <p:nvPr/>
        </p:nvSpPr>
        <p:spPr>
          <a:xfrm>
            <a:off x="5022454" y="2113721"/>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of </a:t>
            </a:r>
            <a:r>
              <a:rPr b="1" i="0" lang="en-IE" sz="1600" u="none" cap="none" strike="noStrike">
                <a:solidFill>
                  <a:schemeClr val="lt1"/>
                </a:solidFill>
                <a:latin typeface="Calibri"/>
                <a:ea typeface="Calibri"/>
                <a:cs typeface="Calibri"/>
                <a:sym typeface="Calibri"/>
              </a:rPr>
              <a:t>universities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worldwide </a:t>
            </a:r>
            <a:r>
              <a:rPr b="0" i="0" lang="en-IE" sz="1600" u="none" cap="none" strike="noStrike">
                <a:solidFill>
                  <a:schemeClr val="lt1"/>
                </a:solidFill>
                <a:latin typeface="Calibri"/>
                <a:ea typeface="Calibri"/>
                <a:cs typeface="Calibri"/>
                <a:sym typeface="Calibri"/>
              </a:rPr>
              <a:t>according </a:t>
            </a:r>
            <a:br>
              <a:rPr b="0"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to </a:t>
            </a:r>
            <a:r>
              <a:rPr b="1" i="1" lang="en-IE" sz="1600" u="none" cap="none" strike="noStrike">
                <a:solidFill>
                  <a:schemeClr val="lt1"/>
                </a:solidFill>
                <a:latin typeface="Calibri"/>
                <a:ea typeface="Calibri"/>
                <a:cs typeface="Calibri"/>
                <a:sym typeface="Calibri"/>
              </a:rPr>
              <a:t>QS World </a:t>
            </a:r>
            <a:br>
              <a:rPr b="1" i="1"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103" name="Google Shape;103;p8"/>
          <p:cNvSpPr txBox="1"/>
          <p:nvPr/>
        </p:nvSpPr>
        <p:spPr>
          <a:xfrm>
            <a:off x="5037685" y="1067819"/>
            <a:ext cx="1537800" cy="466200"/>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1500"/>
              <a:buFont typeface="Arial"/>
              <a:buNone/>
            </a:pPr>
            <a:r>
              <a:rPr b="0" i="0" lang="en-IE" sz="1500" u="none" cap="none" strike="noStrike">
                <a:solidFill>
                  <a:schemeClr val="lt1"/>
                </a:solidFill>
                <a:latin typeface="Calibri"/>
                <a:ea typeface="Calibri"/>
                <a:cs typeface="Calibri"/>
                <a:sym typeface="Calibri"/>
              </a:rPr>
              <a:t>We rank</a:t>
            </a:r>
            <a:br>
              <a:rPr b="0" i="0" lang="en-IE" sz="1500" u="none" cap="none" strike="noStrike">
                <a:solidFill>
                  <a:schemeClr val="lt1"/>
                </a:solidFill>
                <a:latin typeface="Calibri"/>
                <a:ea typeface="Calibri"/>
                <a:cs typeface="Calibri"/>
                <a:sym typeface="Calibri"/>
              </a:rPr>
            </a:br>
            <a:r>
              <a:rPr b="0" i="0" lang="en-IE" sz="1500" u="none" cap="none" strike="noStrike">
                <a:solidFill>
                  <a:schemeClr val="lt1"/>
                </a:solidFill>
                <a:latin typeface="Calibri"/>
                <a:ea typeface="Calibri"/>
                <a:cs typeface="Calibri"/>
                <a:sym typeface="Calibri"/>
              </a:rPr>
              <a:t>amongst the</a:t>
            </a:r>
            <a:endParaRPr b="1" i="0" sz="1500" u="none" cap="none" strike="noStrike">
              <a:solidFill>
                <a:schemeClr val="lt1"/>
              </a:solidFill>
              <a:latin typeface="Calibri"/>
              <a:ea typeface="Calibri"/>
              <a:cs typeface="Calibri"/>
              <a:sym typeface="Calibri"/>
            </a:endParaRPr>
          </a:p>
        </p:txBody>
      </p:sp>
      <p:sp>
        <p:nvSpPr>
          <p:cNvPr id="104" name="Google Shape;104;p8"/>
          <p:cNvSpPr txBox="1"/>
          <p:nvPr/>
        </p:nvSpPr>
        <p:spPr>
          <a:xfrm>
            <a:off x="5737303" y="442057"/>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5" name="Google Shape;105;p8"/>
          <p:cNvSpPr txBox="1"/>
          <p:nvPr/>
        </p:nvSpPr>
        <p:spPr>
          <a:xfrm>
            <a:off x="6388699" y="1054674"/>
            <a:ext cx="1323600" cy="9849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800"/>
              <a:buFont typeface="Arial"/>
              <a:buNone/>
            </a:pPr>
            <a:r>
              <a:rPr b="0" i="0" lang="en-IE" sz="5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6" name="Google Shape;106;p8"/>
          <p:cNvSpPr txBox="1"/>
          <p:nvPr/>
        </p:nvSpPr>
        <p:spPr>
          <a:xfrm>
            <a:off x="8772199" y="1668840"/>
            <a:ext cx="2951700" cy="1554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500"/>
              <a:buFont typeface="Arial"/>
              <a:buNone/>
            </a:pPr>
            <a:r>
              <a:rPr b="0" i="0" lang="en-IE" sz="9500" u="none" cap="none" strike="noStrike">
                <a:solidFill>
                  <a:schemeClr val="lt1"/>
                </a:solidFill>
                <a:latin typeface="Calibri"/>
                <a:ea typeface="Calibri"/>
                <a:cs typeface="Calibri"/>
                <a:sym typeface="Calibri"/>
              </a:rPr>
              <a:t>250</a:t>
            </a:r>
            <a:endParaRPr b="0" i="0" sz="1400" u="none" cap="none" strike="noStrike">
              <a:solidFill>
                <a:srgbClr val="000000"/>
              </a:solidFill>
              <a:latin typeface="Arial"/>
              <a:ea typeface="Arial"/>
              <a:cs typeface="Arial"/>
              <a:sym typeface="Arial"/>
            </a:endParaRPr>
          </a:p>
        </p:txBody>
      </p:sp>
      <p:sp>
        <p:nvSpPr>
          <p:cNvPr id="107" name="Google Shape;107;p8"/>
          <p:cNvSpPr txBox="1"/>
          <p:nvPr/>
        </p:nvSpPr>
        <p:spPr>
          <a:xfrm>
            <a:off x="8798703" y="2890391"/>
            <a:ext cx="35985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1" i="0" lang="en-IE" sz="1600" u="none" cap="none" strike="noStrike">
                <a:solidFill>
                  <a:schemeClr val="lt1"/>
                </a:solidFill>
                <a:latin typeface="Calibri"/>
                <a:ea typeface="Calibri"/>
                <a:cs typeface="Calibri"/>
                <a:sym typeface="Calibri"/>
              </a:rPr>
              <a:t>We ranked in the top 250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 Universities in the </a:t>
            </a:r>
            <a:br>
              <a:rPr b="1"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Times Higher Education </a:t>
            </a:r>
            <a:br>
              <a:rPr b="0"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(THE) World University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Rankings 2016/2017</a:t>
            </a:r>
            <a:endParaRPr b="1" i="1" sz="1600" u="none" cap="none" strike="noStrike">
              <a:solidFill>
                <a:schemeClr val="lt1"/>
              </a:solidFill>
              <a:latin typeface="Calibri"/>
              <a:ea typeface="Calibri"/>
              <a:cs typeface="Calibri"/>
              <a:sym typeface="Calibri"/>
            </a:endParaRPr>
          </a:p>
        </p:txBody>
      </p:sp>
      <p:sp>
        <p:nvSpPr>
          <p:cNvPr id="108" name="Google Shape;108;p8"/>
          <p:cNvSpPr txBox="1"/>
          <p:nvPr/>
        </p:nvSpPr>
        <p:spPr>
          <a:xfrm>
            <a:off x="2616768" y="3381665"/>
            <a:ext cx="1323600" cy="2077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109" name="Google Shape;109;p8"/>
          <p:cNvSpPr txBox="1"/>
          <p:nvPr/>
        </p:nvSpPr>
        <p:spPr>
          <a:xfrm>
            <a:off x="1982169" y="4979390"/>
            <a:ext cx="3598500" cy="1077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The University rose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6 places in the</a:t>
            </a:r>
            <a:br>
              <a:rPr b="0" i="0"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QS World University</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1" i="1" lang="en-IE" sz="1600" u="none" cap="none" strike="noStrike">
                <a:solidFill>
                  <a:schemeClr val="lt1"/>
                </a:solidFill>
                <a:latin typeface="Calibri"/>
                <a:ea typeface="Calibri"/>
                <a:cs typeface="Calibri"/>
                <a:sym typeface="Calibri"/>
              </a:rPr>
              <a:t>Ranking </a:t>
            </a:r>
            <a:r>
              <a:rPr b="0" i="0" lang="en-IE" sz="1600" u="none" cap="none" strike="noStrike">
                <a:solidFill>
                  <a:schemeClr val="lt1"/>
                </a:solidFill>
                <a:latin typeface="Calibri"/>
                <a:ea typeface="Calibri"/>
                <a:cs typeface="Calibri"/>
                <a:sym typeface="Calibri"/>
              </a:rPr>
              <a:t>in 2017</a:t>
            </a:r>
            <a:endParaRPr b="1" i="1" sz="1600" u="none" cap="none" strike="noStrik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b="0" l="0" r="0" t="0"/>
          <a:stretch/>
        </p:blipFill>
        <p:spPr>
          <a:xfrm>
            <a:off x="1903012" y="3965961"/>
            <a:ext cx="805029" cy="958021"/>
          </a:xfrm>
          <a:prstGeom prst="rect">
            <a:avLst/>
          </a:prstGeom>
          <a:noFill/>
          <a:ln>
            <a:noFill/>
          </a:ln>
        </p:spPr>
      </p:pic>
      <p:pic>
        <p:nvPicPr>
          <p:cNvPr id="111" name="Google Shape;111;p8"/>
          <p:cNvPicPr preferRelativeResize="0"/>
          <p:nvPr/>
        </p:nvPicPr>
        <p:blipFill rotWithShape="1">
          <a:blip r:embed="rId4">
            <a:alphaModFix/>
          </a:blip>
          <a:srcRect b="0" l="0" r="0" t="0"/>
          <a:stretch/>
        </p:blipFill>
        <p:spPr>
          <a:xfrm>
            <a:off x="6971250" y="1722782"/>
            <a:ext cx="1170594" cy="845264"/>
          </a:xfrm>
          <a:prstGeom prst="rect">
            <a:avLst/>
          </a:prstGeom>
          <a:noFill/>
          <a:ln>
            <a:noFill/>
          </a:ln>
          <a:effectLst>
            <a:outerShdw blurRad="50800" rotWithShape="0" algn="tl" dir="2700000" dist="381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112"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b="0" l="12621" r="12620" t="36924"/>
          <a:stretch/>
        </p:blipFill>
        <p:spPr>
          <a:xfrm>
            <a:off x="0" y="0"/>
            <a:ext cx="12192000" cy="6858000"/>
          </a:xfrm>
          <a:prstGeom prst="rect">
            <a:avLst/>
          </a:prstGeom>
          <a:noFill/>
          <a:ln>
            <a:noFill/>
          </a:ln>
        </p:spPr>
      </p:pic>
      <p:sp>
        <p:nvSpPr>
          <p:cNvPr id="114" name="Google Shape;114;p9"/>
          <p:cNvSpPr/>
          <p:nvPr/>
        </p:nvSpPr>
        <p:spPr>
          <a:xfrm>
            <a:off x="7466498" y="4874507"/>
            <a:ext cx="4178648" cy="1089611"/>
          </a:xfrm>
          <a:custGeom>
            <a:rect b="b" l="l" r="r" t="t"/>
            <a:pathLst>
              <a:path extrusionOk="0" h="1168484" w="4398577">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rotWithShape="0" algn="ctr" dir="5400000" dist="508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9"/>
          <p:cNvSpPr/>
          <p:nvPr/>
        </p:nvSpPr>
        <p:spPr>
          <a:xfrm>
            <a:off x="848139" y="2332383"/>
            <a:ext cx="4492500" cy="30081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9"/>
          <p:cNvSpPr/>
          <p:nvPr/>
        </p:nvSpPr>
        <p:spPr>
          <a:xfrm>
            <a:off x="7255565" y="2332383"/>
            <a:ext cx="4936500" cy="1788900"/>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9"/>
          <p:cNvSpPr/>
          <p:nvPr/>
        </p:nvSpPr>
        <p:spPr>
          <a:xfrm>
            <a:off x="6506817" y="2332382"/>
            <a:ext cx="622800" cy="16158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9"/>
          <p:cNvSpPr/>
          <p:nvPr/>
        </p:nvSpPr>
        <p:spPr>
          <a:xfrm>
            <a:off x="-6626" y="2332380"/>
            <a:ext cx="729000" cy="147990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9"/>
          <p:cNvSpPr txBox="1"/>
          <p:nvPr/>
        </p:nvSpPr>
        <p:spPr>
          <a:xfrm rot="-5400000">
            <a:off x="-359288" y="2879313"/>
            <a:ext cx="17475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VISION</a:t>
            </a:r>
            <a:endParaRPr b="0" i="0" sz="1400" u="none" cap="none" strike="noStrike">
              <a:solidFill>
                <a:srgbClr val="000000"/>
              </a:solidFill>
              <a:latin typeface="Arial"/>
              <a:ea typeface="Arial"/>
              <a:cs typeface="Arial"/>
              <a:sym typeface="Arial"/>
            </a:endParaRPr>
          </a:p>
        </p:txBody>
      </p:sp>
      <p:sp>
        <p:nvSpPr>
          <p:cNvPr id="120" name="Google Shape;120;p9"/>
          <p:cNvSpPr txBox="1"/>
          <p:nvPr/>
        </p:nvSpPr>
        <p:spPr>
          <a:xfrm rot="-5400000">
            <a:off x="6034074" y="2950412"/>
            <a:ext cx="1605300" cy="390300"/>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MISSION</a:t>
            </a:r>
            <a:endParaRPr b="0" i="0" sz="1400" u="none" cap="none" strike="noStrik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b="0" l="0" r="0" t="0"/>
          <a:stretch/>
        </p:blipFill>
        <p:spPr>
          <a:xfrm>
            <a:off x="7316345" y="4459451"/>
            <a:ext cx="1246258" cy="1762348"/>
          </a:xfrm>
          <a:prstGeom prst="rect">
            <a:avLst/>
          </a:prstGeom>
          <a:noFill/>
          <a:ln>
            <a:noFill/>
          </a:ln>
          <a:effectLst>
            <a:outerShdw blurRad="50800" rotWithShape="0" algn="tl" dir="2700000" dist="38100">
              <a:srgbClr val="000000">
                <a:alpha val="40000"/>
              </a:srgbClr>
            </a:outerShdw>
          </a:effectLst>
        </p:spPr>
      </p:pic>
      <p:sp>
        <p:nvSpPr>
          <p:cNvPr id="122" name="Google Shape;122;p9"/>
          <p:cNvSpPr txBox="1"/>
          <p:nvPr/>
        </p:nvSpPr>
        <p:spPr>
          <a:xfrm>
            <a:off x="8711417" y="4964883"/>
            <a:ext cx="3598500" cy="8310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NUI Galway’s current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strategy is available at:</a:t>
            </a:r>
            <a:br>
              <a:rPr b="0" i="0" lang="en-IE" sz="1600" u="none" cap="none" strike="noStrike">
                <a:solidFill>
                  <a:schemeClr val="dk1"/>
                </a:solidFill>
                <a:latin typeface="Calibri"/>
                <a:ea typeface="Calibri"/>
                <a:cs typeface="Calibri"/>
                <a:sym typeface="Calibri"/>
              </a:rPr>
            </a:br>
            <a:r>
              <a:rPr b="1" i="0" lang="en-IE" sz="1600" u="none" cap="none" strike="noStrike">
                <a:solidFill>
                  <a:srgbClr val="1798F0"/>
                </a:solidFill>
                <a:latin typeface="Calibri"/>
                <a:ea typeface="Calibri"/>
                <a:cs typeface="Calibri"/>
                <a:sym typeface="Calibri"/>
              </a:rPr>
              <a:t>www.nuigalway.ie/vision2020</a:t>
            </a:r>
            <a:endParaRPr b="0" i="0" sz="1400" u="none" cap="none" strike="noStrike">
              <a:solidFill>
                <a:srgbClr val="000000"/>
              </a:solidFill>
              <a:latin typeface="Arial"/>
              <a:ea typeface="Arial"/>
              <a:cs typeface="Arial"/>
              <a:sym typeface="Arial"/>
            </a:endParaRPr>
          </a:p>
        </p:txBody>
      </p:sp>
      <p:sp>
        <p:nvSpPr>
          <p:cNvPr id="123" name="Google Shape;123;p9"/>
          <p:cNvSpPr txBox="1"/>
          <p:nvPr/>
        </p:nvSpPr>
        <p:spPr>
          <a:xfrm>
            <a:off x="1011599" y="2539352"/>
            <a:ext cx="4366500" cy="25545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and scholarship, celebrated for our outstanding engagement with wider society, and enriched by a dynamic network of partnerships.</a:t>
            </a:r>
            <a:endParaRPr b="0" i="0" sz="1400" u="none" cap="none" strike="noStrike">
              <a:solidFill>
                <a:srgbClr val="000000"/>
              </a:solidFill>
              <a:latin typeface="Arial"/>
              <a:ea typeface="Arial"/>
              <a:cs typeface="Arial"/>
              <a:sym typeface="Arial"/>
            </a:endParaRPr>
          </a:p>
        </p:txBody>
      </p:sp>
      <p:sp>
        <p:nvSpPr>
          <p:cNvPr id="124" name="Google Shape;124;p9"/>
          <p:cNvSpPr txBox="1"/>
          <p:nvPr/>
        </p:nvSpPr>
        <p:spPr>
          <a:xfrm>
            <a:off x="7466498" y="2488948"/>
            <a:ext cx="4514700" cy="1323300"/>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125"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b="9178" l="0" r="0" t="3148"/>
          <a:stretch/>
        </p:blipFill>
        <p:spPr>
          <a:xfrm>
            <a:off x="2724841" y="-1"/>
            <a:ext cx="5828811" cy="6858001"/>
          </a:xfrm>
          <a:prstGeom prst="rect">
            <a:avLst/>
          </a:prstGeom>
          <a:noFill/>
          <a:ln>
            <a:noFill/>
          </a:ln>
          <a:effectLst>
            <a:outerShdw blurRad="165100" sx="103000" rotWithShape="0" algn="tl" dir="2700000" dist="38100" sy="103000">
              <a:srgbClr val="000000">
                <a:alpha val="34509"/>
              </a:srgbClr>
            </a:outerShdw>
          </a:effectLst>
        </p:spPr>
      </p:pic>
      <p:sp>
        <p:nvSpPr>
          <p:cNvPr id="128" name="Google Shape;128;p10"/>
          <p:cNvSpPr txBox="1"/>
          <p:nvPr/>
        </p:nvSpPr>
        <p:spPr>
          <a:xfrm>
            <a:off x="8338280" y="2624313"/>
            <a:ext cx="3598500" cy="2216100"/>
          </a:xfrm>
          <a:prstGeom prst="rect">
            <a:avLst/>
          </a:prstGeom>
          <a:noFill/>
          <a:ln>
            <a:noFill/>
          </a:ln>
        </p:spPr>
        <p:txBody>
          <a:bodyPr anchorCtr="0" anchor="t" bIns="45700" lIns="91425" spcFirstLastPara="1" rIns="91425" wrap="square" tIns="45700">
            <a:noAutofit/>
          </a:bodyPr>
          <a:lstStyle/>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Medical Academies</a:t>
            </a:r>
            <a:endParaRPr b="0" i="0" sz="1400" u="none" cap="none" strike="noStrike">
              <a:solidFill>
                <a:srgbClr val="000000"/>
              </a:solidFill>
              <a:latin typeface="Arial"/>
              <a:ea typeface="Arial"/>
              <a:cs typeface="Arial"/>
              <a:sym typeface="Arial"/>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Teaching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Irish-Language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Research Centres</a:t>
            </a:r>
            <a:endParaRPr b="1" i="0" sz="2300" u="none" cap="none" strike="noStrike">
              <a:solidFill>
                <a:schemeClr val="lt1"/>
              </a:solidFill>
              <a:latin typeface="Calibri"/>
              <a:ea typeface="Calibri"/>
              <a:cs typeface="Calibri"/>
              <a:sym typeface="Calibri"/>
            </a:endParaRPr>
          </a:p>
        </p:txBody>
      </p:sp>
      <p:sp>
        <p:nvSpPr>
          <p:cNvPr id="129" name="Google Shape;129;p10"/>
          <p:cNvSpPr txBox="1"/>
          <p:nvPr/>
        </p:nvSpPr>
        <p:spPr>
          <a:xfrm>
            <a:off x="398405" y="381158"/>
            <a:ext cx="3939300" cy="131550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NUI Galway</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Campuses</a:t>
            </a:r>
            <a:endParaRPr b="0" i="0" sz="1400" u="none" cap="none" strike="noStrike">
              <a:solidFill>
                <a:srgbClr val="000000"/>
              </a:solidFill>
              <a:latin typeface="Arial"/>
              <a:ea typeface="Arial"/>
              <a:cs typeface="Arial"/>
              <a:sym typeface="Arial"/>
            </a:endParaRPr>
          </a:p>
        </p:txBody>
      </p:sp>
      <p:sp>
        <p:nvSpPr>
          <p:cNvPr id="130" name="Google Shape;130;p10"/>
          <p:cNvSpPr txBox="1"/>
          <p:nvPr/>
        </p:nvSpPr>
        <p:spPr>
          <a:xfrm>
            <a:off x="4839292" y="4732515"/>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Limerick</a:t>
            </a:r>
            <a:endParaRPr b="0" i="0" sz="1400" u="none" cap="none" strike="noStrike">
              <a:solidFill>
                <a:srgbClr val="000000"/>
              </a:solidFill>
              <a:latin typeface="Arial"/>
              <a:ea typeface="Arial"/>
              <a:cs typeface="Arial"/>
              <a:sym typeface="Arial"/>
            </a:endParaRPr>
          </a:p>
        </p:txBody>
      </p:sp>
      <p:sp>
        <p:nvSpPr>
          <p:cNvPr id="131" name="Google Shape;131;p10"/>
          <p:cNvSpPr/>
          <p:nvPr/>
        </p:nvSpPr>
        <p:spPr>
          <a:xfrm>
            <a:off x="4692197" y="500767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10"/>
          <p:cNvSpPr txBox="1"/>
          <p:nvPr/>
        </p:nvSpPr>
        <p:spPr>
          <a:xfrm>
            <a:off x="6801846" y="3688213"/>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Dublin</a:t>
            </a:r>
            <a:endParaRPr b="1" i="0" sz="2300" u="none" cap="none" strike="noStrike">
              <a:solidFill>
                <a:schemeClr val="lt1"/>
              </a:solidFill>
              <a:latin typeface="Calibri"/>
              <a:ea typeface="Calibri"/>
              <a:cs typeface="Calibri"/>
              <a:sym typeface="Calibri"/>
            </a:endParaRPr>
          </a:p>
        </p:txBody>
      </p:sp>
      <p:sp>
        <p:nvSpPr>
          <p:cNvPr id="133" name="Google Shape;133;p10"/>
          <p:cNvSpPr/>
          <p:nvPr/>
        </p:nvSpPr>
        <p:spPr>
          <a:xfrm>
            <a:off x="7524449" y="3737032"/>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10"/>
          <p:cNvSpPr txBox="1"/>
          <p:nvPr/>
        </p:nvSpPr>
        <p:spPr>
          <a:xfrm>
            <a:off x="7202902" y="1137911"/>
            <a:ext cx="1545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Belfast</a:t>
            </a:r>
            <a:endParaRPr b="1" i="0" sz="2300" u="none" cap="none" strike="noStrike">
              <a:solidFill>
                <a:schemeClr val="lt1"/>
              </a:solidFill>
              <a:latin typeface="Calibri"/>
              <a:ea typeface="Calibri"/>
              <a:cs typeface="Calibri"/>
              <a:sym typeface="Calibri"/>
            </a:endParaRPr>
          </a:p>
        </p:txBody>
      </p:sp>
      <p:sp>
        <p:nvSpPr>
          <p:cNvPr id="135" name="Google Shape;135;p10"/>
          <p:cNvSpPr/>
          <p:nvPr/>
        </p:nvSpPr>
        <p:spPr>
          <a:xfrm>
            <a:off x="7887594" y="1161947"/>
            <a:ext cx="185100" cy="185100"/>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10"/>
          <p:cNvSpPr txBox="1"/>
          <p:nvPr/>
        </p:nvSpPr>
        <p:spPr>
          <a:xfrm>
            <a:off x="4542221" y="3893712"/>
            <a:ext cx="1902900" cy="568500"/>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GALWAY</a:t>
            </a:r>
            <a:endParaRPr b="0" i="0" sz="1400" u="none" cap="none" strike="noStrik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b="0" l="0" r="69543" t="0"/>
          <a:stretch/>
        </p:blipFill>
        <p:spPr>
          <a:xfrm>
            <a:off x="4219636" y="3671015"/>
            <a:ext cx="314705" cy="319073"/>
          </a:xfrm>
          <a:prstGeom prst="rect">
            <a:avLst/>
          </a:prstGeom>
          <a:noFill/>
          <a:ln>
            <a:noFill/>
          </a:ln>
        </p:spPr>
      </p:pic>
      <p:grpSp>
        <p:nvGrpSpPr>
          <p:cNvPr id="138" name="Google Shape;138;p10"/>
          <p:cNvGrpSpPr/>
          <p:nvPr/>
        </p:nvGrpSpPr>
        <p:grpSpPr>
          <a:xfrm>
            <a:off x="4114027" y="4135044"/>
            <a:ext cx="275572" cy="275572"/>
            <a:chOff x="4335701" y="3850853"/>
            <a:chExt cx="319800" cy="319800"/>
          </a:xfrm>
        </p:grpSpPr>
        <p:sp>
          <p:nvSpPr>
            <p:cNvPr id="139" name="Google Shape;139;p10"/>
            <p:cNvSpPr/>
            <p:nvPr/>
          </p:nvSpPr>
          <p:spPr>
            <a:xfrm>
              <a:off x="4335701" y="3850853"/>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b="0" l="0" r="76243" t="0"/>
            <a:stretch/>
          </p:blipFill>
          <p:spPr>
            <a:xfrm flipH="1" rot="10800000">
              <a:off x="4384776" y="3881320"/>
              <a:ext cx="252280" cy="258954"/>
            </a:xfrm>
            <a:prstGeom prst="rect">
              <a:avLst/>
            </a:prstGeom>
            <a:noFill/>
            <a:ln>
              <a:noFill/>
            </a:ln>
          </p:spPr>
        </p:pic>
      </p:grpSp>
      <p:grpSp>
        <p:nvGrpSpPr>
          <p:cNvPr id="141" name="Google Shape;141;p10"/>
          <p:cNvGrpSpPr/>
          <p:nvPr/>
        </p:nvGrpSpPr>
        <p:grpSpPr>
          <a:xfrm>
            <a:off x="4570240" y="3711806"/>
            <a:ext cx="249202" cy="249462"/>
            <a:chOff x="5235088" y="3530081"/>
            <a:chExt cx="289198" cy="289500"/>
          </a:xfrm>
        </p:grpSpPr>
        <p:sp>
          <p:nvSpPr>
            <p:cNvPr id="142" name="Google Shape;142;p10"/>
            <p:cNvSpPr/>
            <p:nvPr/>
          </p:nvSpPr>
          <p:spPr>
            <a:xfrm>
              <a:off x="5235986" y="3530081"/>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b="2790" l="54698" r="20795" t="-3348"/>
            <a:stretch/>
          </p:blipFill>
          <p:spPr>
            <a:xfrm flipH="1">
              <a:off x="5235088" y="3544831"/>
              <a:ext cx="262042" cy="260742"/>
            </a:xfrm>
            <a:prstGeom prst="rect">
              <a:avLst/>
            </a:prstGeom>
            <a:noFill/>
            <a:ln>
              <a:noFill/>
            </a:ln>
          </p:spPr>
        </p:pic>
      </p:grpSp>
      <p:grpSp>
        <p:nvGrpSpPr>
          <p:cNvPr id="144" name="Google Shape;144;p10"/>
          <p:cNvGrpSpPr/>
          <p:nvPr/>
        </p:nvGrpSpPr>
        <p:grpSpPr>
          <a:xfrm>
            <a:off x="4416552" y="4854384"/>
            <a:ext cx="275730" cy="275730"/>
            <a:chOff x="5527990" y="3750678"/>
            <a:chExt cx="393900" cy="393900"/>
          </a:xfrm>
        </p:grpSpPr>
        <p:sp>
          <p:nvSpPr>
            <p:cNvPr id="145" name="Google Shape;145;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grpSp>
        <p:nvGrpSpPr>
          <p:cNvPr id="147" name="Google Shape;147;p10"/>
          <p:cNvGrpSpPr/>
          <p:nvPr/>
        </p:nvGrpSpPr>
        <p:grpSpPr>
          <a:xfrm>
            <a:off x="5131479" y="3692611"/>
            <a:ext cx="275572" cy="275572"/>
            <a:chOff x="5777361" y="3530081"/>
            <a:chExt cx="319800" cy="319800"/>
          </a:xfrm>
        </p:grpSpPr>
        <p:sp>
          <p:nvSpPr>
            <p:cNvPr id="148" name="Google Shape;148;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b="0" l="0" r="76243" t="0"/>
            <a:stretch/>
          </p:blipFill>
          <p:spPr>
            <a:xfrm flipH="1" rot="10800000">
              <a:off x="5817162" y="3560548"/>
              <a:ext cx="252280" cy="258954"/>
            </a:xfrm>
            <a:prstGeom prst="rect">
              <a:avLst/>
            </a:prstGeom>
            <a:noFill/>
            <a:ln>
              <a:noFill/>
            </a:ln>
          </p:spPr>
        </p:pic>
      </p:grpSp>
      <p:grpSp>
        <p:nvGrpSpPr>
          <p:cNvPr id="150" name="Google Shape;150;p10"/>
          <p:cNvGrpSpPr/>
          <p:nvPr/>
        </p:nvGrpSpPr>
        <p:grpSpPr>
          <a:xfrm>
            <a:off x="3331182" y="3554961"/>
            <a:ext cx="275572" cy="275572"/>
            <a:chOff x="3845349" y="3308812"/>
            <a:chExt cx="319800" cy="319800"/>
          </a:xfrm>
        </p:grpSpPr>
        <p:sp>
          <p:nvSpPr>
            <p:cNvPr id="151" name="Google Shape;151;p10"/>
            <p:cNvSpPr/>
            <p:nvPr/>
          </p:nvSpPr>
          <p:spPr>
            <a:xfrm>
              <a:off x="3845349" y="3308812"/>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b="0" l="0" r="76243" t="0"/>
            <a:stretch/>
          </p:blipFill>
          <p:spPr>
            <a:xfrm flipH="1" rot="10800000">
              <a:off x="3885150" y="3339279"/>
              <a:ext cx="252280" cy="258954"/>
            </a:xfrm>
            <a:prstGeom prst="rect">
              <a:avLst/>
            </a:prstGeom>
            <a:noFill/>
            <a:ln>
              <a:noFill/>
            </a:ln>
          </p:spPr>
        </p:pic>
      </p:grpSp>
      <p:grpSp>
        <p:nvGrpSpPr>
          <p:cNvPr id="153" name="Google Shape;153;p10"/>
          <p:cNvGrpSpPr/>
          <p:nvPr/>
        </p:nvGrpSpPr>
        <p:grpSpPr>
          <a:xfrm>
            <a:off x="4819465" y="3114232"/>
            <a:ext cx="249202" cy="249462"/>
            <a:chOff x="5173661" y="3130180"/>
            <a:chExt cx="289198" cy="289500"/>
          </a:xfrm>
        </p:grpSpPr>
        <p:sp>
          <p:nvSpPr>
            <p:cNvPr id="154" name="Google Shape;154;p10"/>
            <p:cNvSpPr/>
            <p:nvPr/>
          </p:nvSpPr>
          <p:spPr>
            <a:xfrm>
              <a:off x="5174559" y="313018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b="2790" l="54698" r="20795" t="-3348"/>
            <a:stretch/>
          </p:blipFill>
          <p:spPr>
            <a:xfrm flipH="1">
              <a:off x="5173661" y="3144930"/>
              <a:ext cx="262042" cy="260742"/>
            </a:xfrm>
            <a:prstGeom prst="rect">
              <a:avLst/>
            </a:prstGeom>
            <a:noFill/>
            <a:ln>
              <a:noFill/>
            </a:ln>
          </p:spPr>
        </p:pic>
      </p:grpSp>
      <p:grpSp>
        <p:nvGrpSpPr>
          <p:cNvPr id="156" name="Google Shape;156;p10"/>
          <p:cNvGrpSpPr/>
          <p:nvPr/>
        </p:nvGrpSpPr>
        <p:grpSpPr>
          <a:xfrm>
            <a:off x="3955803" y="2638860"/>
            <a:ext cx="249202" cy="249462"/>
            <a:chOff x="4400356" y="3054140"/>
            <a:chExt cx="289198" cy="289500"/>
          </a:xfrm>
        </p:grpSpPr>
        <p:sp>
          <p:nvSpPr>
            <p:cNvPr id="157" name="Google Shape;157;p10"/>
            <p:cNvSpPr/>
            <p:nvPr/>
          </p:nvSpPr>
          <p:spPr>
            <a:xfrm>
              <a:off x="4401254" y="3054140"/>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b="2790" l="54698" r="20795" t="-3348"/>
            <a:stretch/>
          </p:blipFill>
          <p:spPr>
            <a:xfrm flipH="1">
              <a:off x="4400356" y="3068890"/>
              <a:ext cx="262042" cy="260742"/>
            </a:xfrm>
            <a:prstGeom prst="rect">
              <a:avLst/>
            </a:prstGeom>
            <a:noFill/>
            <a:ln>
              <a:noFill/>
            </a:ln>
          </p:spPr>
        </p:pic>
      </p:grpSp>
      <p:grpSp>
        <p:nvGrpSpPr>
          <p:cNvPr id="159" name="Google Shape;159;p10"/>
          <p:cNvGrpSpPr/>
          <p:nvPr/>
        </p:nvGrpSpPr>
        <p:grpSpPr>
          <a:xfrm>
            <a:off x="4870202" y="1803558"/>
            <a:ext cx="249202" cy="249462"/>
            <a:chOff x="5135034" y="1860358"/>
            <a:chExt cx="289198" cy="289500"/>
          </a:xfrm>
        </p:grpSpPr>
        <p:sp>
          <p:nvSpPr>
            <p:cNvPr id="160" name="Google Shape;16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b="2790" l="54698" r="20795" t="-3348"/>
            <a:stretch/>
          </p:blipFill>
          <p:spPr>
            <a:xfrm flipH="1">
              <a:off x="5135034" y="1875108"/>
              <a:ext cx="262042" cy="260742"/>
            </a:xfrm>
            <a:prstGeom prst="rect">
              <a:avLst/>
            </a:prstGeom>
            <a:noFill/>
            <a:ln>
              <a:noFill/>
            </a:ln>
          </p:spPr>
        </p:pic>
      </p:grpSp>
      <p:grpSp>
        <p:nvGrpSpPr>
          <p:cNvPr id="162" name="Google Shape;162;p10"/>
          <p:cNvGrpSpPr/>
          <p:nvPr/>
        </p:nvGrpSpPr>
        <p:grpSpPr>
          <a:xfrm>
            <a:off x="5154474" y="1879732"/>
            <a:ext cx="275572" cy="275572"/>
            <a:chOff x="5445656" y="1844640"/>
            <a:chExt cx="319800" cy="319800"/>
          </a:xfrm>
        </p:grpSpPr>
        <p:sp>
          <p:nvSpPr>
            <p:cNvPr id="163" name="Google Shape;163;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b="3127" l="27239" r="49004" t="-3686"/>
            <a:stretch/>
          </p:blipFill>
          <p:spPr>
            <a:xfrm flipH="1">
              <a:off x="5470281" y="1875107"/>
              <a:ext cx="252280" cy="258954"/>
            </a:xfrm>
            <a:prstGeom prst="rect">
              <a:avLst/>
            </a:prstGeom>
            <a:noFill/>
            <a:ln>
              <a:noFill/>
            </a:ln>
          </p:spPr>
        </p:pic>
      </p:grpSp>
      <p:grpSp>
        <p:nvGrpSpPr>
          <p:cNvPr id="165" name="Google Shape;165;p10"/>
          <p:cNvGrpSpPr/>
          <p:nvPr/>
        </p:nvGrpSpPr>
        <p:grpSpPr>
          <a:xfrm>
            <a:off x="5642131" y="452941"/>
            <a:ext cx="249202" cy="249462"/>
            <a:chOff x="5938417" y="909357"/>
            <a:chExt cx="289198" cy="289500"/>
          </a:xfrm>
        </p:grpSpPr>
        <p:sp>
          <p:nvSpPr>
            <p:cNvPr id="166" name="Google Shape;166;p10"/>
            <p:cNvSpPr/>
            <p:nvPr/>
          </p:nvSpPr>
          <p:spPr>
            <a:xfrm>
              <a:off x="5939315" y="909357"/>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b="2790" l="54698" r="20795" t="-3348"/>
            <a:stretch/>
          </p:blipFill>
          <p:spPr>
            <a:xfrm flipH="1">
              <a:off x="5938417" y="924107"/>
              <a:ext cx="262042" cy="260742"/>
            </a:xfrm>
            <a:prstGeom prst="rect">
              <a:avLst/>
            </a:prstGeom>
            <a:noFill/>
            <a:ln>
              <a:noFill/>
            </a:ln>
          </p:spPr>
        </p:pic>
      </p:grpSp>
      <p:grpSp>
        <p:nvGrpSpPr>
          <p:cNvPr id="168" name="Google Shape;168;p10"/>
          <p:cNvGrpSpPr/>
          <p:nvPr/>
        </p:nvGrpSpPr>
        <p:grpSpPr>
          <a:xfrm>
            <a:off x="3646853" y="3622031"/>
            <a:ext cx="225802" cy="345250"/>
            <a:chOff x="4824527" y="2832223"/>
            <a:chExt cx="262042" cy="400662"/>
          </a:xfrm>
        </p:grpSpPr>
        <p:sp>
          <p:nvSpPr>
            <p:cNvPr id="169" name="Google Shape;169;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662"/>
              <a:chOff x="4824527" y="2832223"/>
              <a:chExt cx="262042" cy="400662"/>
            </a:xfrm>
          </p:grpSpPr>
          <p:grpSp>
            <p:nvGrpSpPr>
              <p:cNvPr id="171" name="Google Shape;171;p10"/>
              <p:cNvGrpSpPr/>
              <p:nvPr/>
            </p:nvGrpSpPr>
            <p:grpSpPr>
              <a:xfrm>
                <a:off x="4832696" y="2832223"/>
                <a:ext cx="236400" cy="400662"/>
                <a:chOff x="4832696" y="2832223"/>
                <a:chExt cx="236400" cy="400662"/>
              </a:xfrm>
            </p:grpSpPr>
            <p:sp>
              <p:nvSpPr>
                <p:cNvPr id="172" name="Google Shape;172;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75" name="Google Shape;175;p10"/>
          <p:cNvGrpSpPr/>
          <p:nvPr/>
        </p:nvGrpSpPr>
        <p:grpSpPr>
          <a:xfrm>
            <a:off x="3888220" y="3663577"/>
            <a:ext cx="225802" cy="345250"/>
            <a:chOff x="4824527" y="2832223"/>
            <a:chExt cx="262042" cy="400662"/>
          </a:xfrm>
        </p:grpSpPr>
        <p:sp>
          <p:nvSpPr>
            <p:cNvPr id="176" name="Google Shape;176;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662"/>
              <a:chOff x="4824527" y="2832223"/>
              <a:chExt cx="262042" cy="400662"/>
            </a:xfrm>
          </p:grpSpPr>
          <p:grpSp>
            <p:nvGrpSpPr>
              <p:cNvPr id="178" name="Google Shape;178;p10"/>
              <p:cNvGrpSpPr/>
              <p:nvPr/>
            </p:nvGrpSpPr>
            <p:grpSpPr>
              <a:xfrm>
                <a:off x="4832696" y="2832223"/>
                <a:ext cx="236400" cy="400662"/>
                <a:chOff x="4832696" y="2832223"/>
                <a:chExt cx="236400" cy="400662"/>
              </a:xfrm>
            </p:grpSpPr>
            <p:sp>
              <p:nvSpPr>
                <p:cNvPr id="179" name="Google Shape;179;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2" name="Google Shape;182;p10"/>
          <p:cNvGrpSpPr/>
          <p:nvPr/>
        </p:nvGrpSpPr>
        <p:grpSpPr>
          <a:xfrm>
            <a:off x="5424410" y="168989"/>
            <a:ext cx="225802" cy="345250"/>
            <a:chOff x="4824527" y="2832223"/>
            <a:chExt cx="262042" cy="400662"/>
          </a:xfrm>
        </p:grpSpPr>
        <p:sp>
          <p:nvSpPr>
            <p:cNvPr id="183" name="Google Shape;18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662"/>
              <a:chOff x="4824527" y="2832223"/>
              <a:chExt cx="262042" cy="400662"/>
            </a:xfrm>
          </p:grpSpPr>
          <p:grpSp>
            <p:nvGrpSpPr>
              <p:cNvPr id="185" name="Google Shape;185;p10"/>
              <p:cNvGrpSpPr/>
              <p:nvPr/>
            </p:nvGrpSpPr>
            <p:grpSpPr>
              <a:xfrm>
                <a:off x="4832696" y="2832223"/>
                <a:ext cx="236400" cy="400662"/>
                <a:chOff x="4832696" y="2832223"/>
                <a:chExt cx="236400" cy="400662"/>
              </a:xfrm>
            </p:grpSpPr>
            <p:sp>
              <p:nvSpPr>
                <p:cNvPr id="186" name="Google Shape;18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198" cy="289500"/>
            <a:chOff x="5135034" y="1860358"/>
            <a:chExt cx="289198" cy="289500"/>
          </a:xfrm>
        </p:grpSpPr>
        <p:sp>
          <p:nvSpPr>
            <p:cNvPr id="190" name="Google Shape;190;p10"/>
            <p:cNvSpPr/>
            <p:nvPr/>
          </p:nvSpPr>
          <p:spPr>
            <a:xfrm>
              <a:off x="5135932" y="1860358"/>
              <a:ext cx="288300" cy="289500"/>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b="2790" l="54698" r="20795" t="-3348"/>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662"/>
            <a:chOff x="4824527" y="2832223"/>
            <a:chExt cx="262042" cy="400662"/>
          </a:xfrm>
        </p:grpSpPr>
        <p:sp>
          <p:nvSpPr>
            <p:cNvPr id="193" name="Google Shape;193;p10"/>
            <p:cNvSpPr/>
            <p:nvPr/>
          </p:nvSpPr>
          <p:spPr>
            <a:xfrm>
              <a:off x="4835134" y="2954303"/>
              <a:ext cx="234000" cy="165000"/>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662"/>
              <a:chOff x="4824527" y="2832223"/>
              <a:chExt cx="262042" cy="400662"/>
            </a:xfrm>
          </p:grpSpPr>
          <p:grpSp>
            <p:nvGrpSpPr>
              <p:cNvPr id="195" name="Google Shape;195;p10"/>
              <p:cNvGrpSpPr/>
              <p:nvPr/>
            </p:nvGrpSpPr>
            <p:grpSpPr>
              <a:xfrm>
                <a:off x="4832696" y="2832223"/>
                <a:ext cx="236400" cy="400662"/>
                <a:chOff x="4832696" y="2832223"/>
                <a:chExt cx="236400" cy="400662"/>
              </a:xfrm>
            </p:grpSpPr>
            <p:sp>
              <p:nvSpPr>
                <p:cNvPr id="196" name="Google Shape;196;p10"/>
                <p:cNvSpPr/>
                <p:nvPr/>
              </p:nvSpPr>
              <p:spPr>
                <a:xfrm>
                  <a:off x="4834464" y="2832223"/>
                  <a:ext cx="234600" cy="23820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10"/>
                <p:cNvSpPr/>
                <p:nvPr/>
              </p:nvSpPr>
              <p:spPr>
                <a:xfrm rot="-2665276">
                  <a:off x="4866888" y="3031782"/>
                  <a:ext cx="168017" cy="166106"/>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b="6252" l="80868" r="-5283" t="-6434"/>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00" cy="319800"/>
            <a:chOff x="5445656" y="1844640"/>
            <a:chExt cx="319800" cy="319800"/>
          </a:xfrm>
        </p:grpSpPr>
        <p:sp>
          <p:nvSpPr>
            <p:cNvPr id="200" name="Google Shape;200;p10"/>
            <p:cNvSpPr/>
            <p:nvPr/>
          </p:nvSpPr>
          <p:spPr>
            <a:xfrm>
              <a:off x="5445656" y="1844640"/>
              <a:ext cx="319800" cy="3198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b="3127" l="27239" r="49004" t="-3686"/>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00" cy="319800"/>
            <a:chOff x="5777361" y="3530081"/>
            <a:chExt cx="319800" cy="319800"/>
          </a:xfrm>
        </p:grpSpPr>
        <p:sp>
          <p:nvSpPr>
            <p:cNvPr id="203" name="Google Shape;203;p10"/>
            <p:cNvSpPr/>
            <p:nvPr/>
          </p:nvSpPr>
          <p:spPr>
            <a:xfrm>
              <a:off x="5777361" y="3530081"/>
              <a:ext cx="319800" cy="319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b="0" l="0" r="76243" t="0"/>
            <a:stretch/>
          </p:blipFill>
          <p:spPr>
            <a:xfrm flipH="1" rot="10800000">
              <a:off x="5817162" y="3560548"/>
              <a:ext cx="252280" cy="258954"/>
            </a:xfrm>
            <a:prstGeom prst="rect">
              <a:avLst/>
            </a:prstGeom>
            <a:noFill/>
            <a:ln>
              <a:noFill/>
            </a:ln>
          </p:spPr>
        </p:pic>
      </p:grpSp>
      <p:grpSp>
        <p:nvGrpSpPr>
          <p:cNvPr id="205" name="Google Shape;205;p10"/>
          <p:cNvGrpSpPr/>
          <p:nvPr/>
        </p:nvGrpSpPr>
        <p:grpSpPr>
          <a:xfrm>
            <a:off x="4839093" y="3675498"/>
            <a:ext cx="275730" cy="275730"/>
            <a:chOff x="5527990" y="3750678"/>
            <a:chExt cx="393900" cy="393900"/>
          </a:xfrm>
        </p:grpSpPr>
        <p:sp>
          <p:nvSpPr>
            <p:cNvPr id="206" name="Google Shape;206;p10"/>
            <p:cNvSpPr/>
            <p:nvPr/>
          </p:nvSpPr>
          <p:spPr>
            <a:xfrm>
              <a:off x="5527990" y="3750678"/>
              <a:ext cx="393900" cy="393900"/>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gif"/><Relationship Id="rId4" Type="http://schemas.openxmlformats.org/officeDocument/2006/relationships/image" Target="../media/image3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gif"/><Relationship Id="rId4" Type="http://schemas.openxmlformats.org/officeDocument/2006/relationships/image" Target="../media/image3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gif"/><Relationship Id="rId4" Type="http://schemas.openxmlformats.org/officeDocument/2006/relationships/image" Target="../media/image37.gif"/><Relationship Id="rId5" Type="http://schemas.openxmlformats.org/officeDocument/2006/relationships/image" Target="../media/image3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rxiv.org/pdf/1908.08345.pdf" TargetMode="Externa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ctrTitle"/>
          </p:nvPr>
        </p:nvSpPr>
        <p:spPr>
          <a:xfrm>
            <a:off x="624425" y="2055825"/>
            <a:ext cx="5477100" cy="1477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D9C49F"/>
              </a:buClr>
              <a:buSzPts val="7000"/>
              <a:buFont typeface="Garamond"/>
              <a:buNone/>
            </a:pPr>
            <a:r>
              <a:rPr lang="en-IE" sz="3600">
                <a:latin typeface="Arial"/>
                <a:ea typeface="Arial"/>
                <a:cs typeface="Arial"/>
                <a:sym typeface="Arial"/>
              </a:rPr>
              <a:t>8. Transformers and Deep NLP Applications</a:t>
            </a:r>
            <a:endParaRPr i="0" sz="3600" u="none" cap="none" strike="noStrike">
              <a:solidFill>
                <a:srgbClr val="D9C49F"/>
              </a:solidFill>
              <a:latin typeface="Arial"/>
              <a:ea typeface="Arial"/>
              <a:cs typeface="Arial"/>
              <a:sym typeface="Arial"/>
            </a:endParaRPr>
          </a:p>
        </p:txBody>
      </p:sp>
      <p:sp>
        <p:nvSpPr>
          <p:cNvPr id="238" name="Google Shape;238;p14"/>
          <p:cNvSpPr txBox="1"/>
          <p:nvPr>
            <p:ph idx="1" type="subTitle"/>
          </p:nvPr>
        </p:nvSpPr>
        <p:spPr>
          <a:xfrm>
            <a:off x="619050" y="4408375"/>
            <a:ext cx="7267800" cy="1138200"/>
          </a:xfrm>
          <a:prstGeom prst="rect">
            <a:avLst/>
          </a:prstGeom>
          <a:noFill/>
          <a:ln>
            <a:noFill/>
          </a:ln>
        </p:spPr>
        <p:txBody>
          <a:bodyPr anchorCtr="0" anchor="ctr" bIns="91425" lIns="91425" spcFirstLastPara="1" rIns="91425" wrap="square" tIns="91425">
            <a:noAutofit/>
          </a:bodyPr>
          <a:lstStyle/>
          <a:p>
            <a:pPr indent="-406400" lvl="0" marL="457200" rtl="0" algn="l">
              <a:lnSpc>
                <a:spcPct val="100000"/>
              </a:lnSpc>
              <a:spcBef>
                <a:spcPts val="600"/>
              </a:spcBef>
              <a:spcAft>
                <a:spcPts val="0"/>
              </a:spcAft>
              <a:buClr>
                <a:schemeClr val="dk1"/>
              </a:buClr>
              <a:buSzPts val="2400"/>
              <a:buFont typeface="Arial"/>
              <a:buNone/>
            </a:pPr>
            <a:r>
              <a:rPr b="1" lang="en-IE">
                <a:latin typeface="Arial"/>
                <a:ea typeface="Arial"/>
                <a:cs typeface="Arial"/>
                <a:sym typeface="Arial"/>
              </a:rPr>
              <a:t>Dr. John P. McCrae</a:t>
            </a:r>
            <a:endParaRPr>
              <a:latin typeface="Arial"/>
              <a:ea typeface="Arial"/>
              <a:cs typeface="Arial"/>
              <a:sym typeface="Arial"/>
            </a:endParaRPr>
          </a:p>
          <a:p>
            <a:pPr indent="-406400" lvl="0" marL="457200" rtl="0" algn="l">
              <a:lnSpc>
                <a:spcPct val="100000"/>
              </a:lnSpc>
              <a:spcBef>
                <a:spcPts val="600"/>
              </a:spcBef>
              <a:spcAft>
                <a:spcPts val="0"/>
              </a:spcAft>
              <a:buClr>
                <a:schemeClr val="dk1"/>
              </a:buClr>
              <a:buSzPts val="2400"/>
              <a:buFont typeface="Arial"/>
              <a:buNone/>
            </a:pPr>
            <a:r>
              <a:rPr b="1" lang="en-IE">
                <a:latin typeface="Arial"/>
                <a:ea typeface="Arial"/>
                <a:cs typeface="Arial"/>
                <a:sym typeface="Arial"/>
              </a:rPr>
              <a:t>Data Science Institute, University of Galway</a:t>
            </a:r>
            <a:endParaRPr>
              <a:latin typeface="Arial"/>
              <a:ea typeface="Arial"/>
              <a:cs typeface="Arial"/>
              <a:sym typeface="Arial"/>
            </a:endParaRPr>
          </a:p>
          <a:p>
            <a:pPr indent="-406400" lvl="0" marL="457200" marR="0" rtl="0" algn="l">
              <a:lnSpc>
                <a:spcPct val="100000"/>
              </a:lnSpc>
              <a:spcBef>
                <a:spcPts val="600"/>
              </a:spcBef>
              <a:spcAft>
                <a:spcPts val="0"/>
              </a:spcAft>
              <a:buClr>
                <a:schemeClr val="lt1"/>
              </a:buClr>
              <a:buSzPts val="2400"/>
              <a:buFont typeface="Arial"/>
              <a:buNone/>
            </a:pPr>
            <a:r>
              <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Self-attention</a:t>
            </a:r>
            <a:endParaRPr/>
          </a:p>
        </p:txBody>
      </p:sp>
      <p:sp>
        <p:nvSpPr>
          <p:cNvPr id="440" name="Google Shape;440;p23"/>
          <p:cNvSpPr/>
          <p:nvPr/>
        </p:nvSpPr>
        <p:spPr>
          <a:xfrm>
            <a:off x="6943525"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441" name="Google Shape;441;p23"/>
          <p:cNvSpPr/>
          <p:nvPr/>
        </p:nvSpPr>
        <p:spPr>
          <a:xfrm>
            <a:off x="863435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442" name="Google Shape;442;p23"/>
          <p:cNvSpPr/>
          <p:nvPr/>
        </p:nvSpPr>
        <p:spPr>
          <a:xfrm>
            <a:off x="1026030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3</a:t>
            </a:r>
            <a:endParaRPr baseline="-25000"/>
          </a:p>
        </p:txBody>
      </p:sp>
      <p:sp>
        <p:nvSpPr>
          <p:cNvPr id="443" name="Google Shape;443;p23"/>
          <p:cNvSpPr/>
          <p:nvPr/>
        </p:nvSpPr>
        <p:spPr>
          <a:xfrm>
            <a:off x="6971275"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44" name="Google Shape;444;p23"/>
          <p:cNvSpPr/>
          <p:nvPr/>
        </p:nvSpPr>
        <p:spPr>
          <a:xfrm>
            <a:off x="866210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445" name="Google Shape;445;p23"/>
          <p:cNvSpPr/>
          <p:nvPr/>
        </p:nvSpPr>
        <p:spPr>
          <a:xfrm>
            <a:off x="1028805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446" name="Google Shape;446;p23"/>
          <p:cNvCxnSpPr>
            <a:stCxn id="440" idx="0"/>
            <a:endCxn id="443" idx="2"/>
          </p:cNvCxnSpPr>
          <p:nvPr/>
        </p:nvCxnSpPr>
        <p:spPr>
          <a:xfrm rot="10800000">
            <a:off x="7490275"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447" name="Google Shape;447;p23"/>
          <p:cNvCxnSpPr>
            <a:stCxn id="441" idx="0"/>
            <a:endCxn id="444" idx="2"/>
          </p:cNvCxnSpPr>
          <p:nvPr/>
        </p:nvCxnSpPr>
        <p:spPr>
          <a:xfrm rot="10800000">
            <a:off x="9181100"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448" name="Google Shape;448;p23"/>
          <p:cNvCxnSpPr>
            <a:stCxn id="442" idx="0"/>
            <a:endCxn id="445" idx="2"/>
          </p:cNvCxnSpPr>
          <p:nvPr/>
        </p:nvCxnSpPr>
        <p:spPr>
          <a:xfrm rot="10800000">
            <a:off x="10807050" y="4178338"/>
            <a:ext cx="0" cy="374700"/>
          </a:xfrm>
          <a:prstGeom prst="straightConnector1">
            <a:avLst/>
          </a:prstGeom>
          <a:noFill/>
          <a:ln cap="flat" cmpd="sng" w="28575">
            <a:solidFill>
              <a:schemeClr val="dk2"/>
            </a:solidFill>
            <a:prstDash val="solid"/>
            <a:round/>
            <a:headEnd len="med" w="med" type="none"/>
            <a:tailEnd len="med" w="med" type="triangle"/>
          </a:ln>
        </p:spPr>
      </p:cxnSp>
      <p:sp>
        <p:nvSpPr>
          <p:cNvPr id="449" name="Google Shape;449;p23"/>
          <p:cNvSpPr/>
          <p:nvPr/>
        </p:nvSpPr>
        <p:spPr>
          <a:xfrm>
            <a:off x="6971275" y="29681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50" name="Google Shape;450;p23"/>
          <p:cNvSpPr/>
          <p:nvPr/>
        </p:nvSpPr>
        <p:spPr>
          <a:xfrm>
            <a:off x="6971275" y="22830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cxnSp>
        <p:nvCxnSpPr>
          <p:cNvPr id="451" name="Google Shape;451;p23"/>
          <p:cNvCxnSpPr>
            <a:stCxn id="440" idx="0"/>
            <a:endCxn id="449" idx="1"/>
          </p:cNvCxnSpPr>
          <p:nvPr/>
        </p:nvCxnSpPr>
        <p:spPr>
          <a:xfrm flipH="1" rot="5400000">
            <a:off x="6569575" y="3632338"/>
            <a:ext cx="1322400" cy="519000"/>
          </a:xfrm>
          <a:prstGeom prst="curvedConnector4">
            <a:avLst>
              <a:gd fmla="val 13953" name="adj1"/>
              <a:gd fmla="val 123372" name="adj2"/>
            </a:avLst>
          </a:prstGeom>
          <a:noFill/>
          <a:ln cap="flat" cmpd="sng" w="28575">
            <a:solidFill>
              <a:schemeClr val="dk2"/>
            </a:solidFill>
            <a:prstDash val="solid"/>
            <a:round/>
            <a:headEnd len="med" w="med" type="none"/>
            <a:tailEnd len="med" w="med" type="triangle"/>
          </a:ln>
        </p:spPr>
      </p:cxnSp>
      <p:cxnSp>
        <p:nvCxnSpPr>
          <p:cNvPr id="452" name="Google Shape;452;p23"/>
          <p:cNvCxnSpPr>
            <a:stCxn id="440" idx="0"/>
            <a:endCxn id="450" idx="1"/>
          </p:cNvCxnSpPr>
          <p:nvPr/>
        </p:nvCxnSpPr>
        <p:spPr>
          <a:xfrm flipH="1" rot="5400000">
            <a:off x="6227125" y="3289888"/>
            <a:ext cx="2007300" cy="519000"/>
          </a:xfrm>
          <a:prstGeom prst="curvedConnector4">
            <a:avLst>
              <a:gd fmla="val 7329" name="adj1"/>
              <a:gd fmla="val 175617" name="adj2"/>
            </a:avLst>
          </a:prstGeom>
          <a:noFill/>
          <a:ln cap="flat" cmpd="sng" w="28575">
            <a:solidFill>
              <a:schemeClr val="dk2"/>
            </a:solidFill>
            <a:prstDash val="solid"/>
            <a:round/>
            <a:headEnd len="med" w="med" type="none"/>
            <a:tailEnd len="med" w="med" type="triangle"/>
          </a:ln>
        </p:spPr>
      </p:cxnSp>
      <p:sp>
        <p:nvSpPr>
          <p:cNvPr id="453" name="Google Shape;453;p23"/>
          <p:cNvSpPr/>
          <p:nvPr/>
        </p:nvSpPr>
        <p:spPr>
          <a:xfrm>
            <a:off x="866208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454" name="Google Shape;454;p23"/>
          <p:cNvSpPr/>
          <p:nvPr/>
        </p:nvSpPr>
        <p:spPr>
          <a:xfrm>
            <a:off x="866208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cxnSp>
        <p:nvCxnSpPr>
          <p:cNvPr id="455" name="Google Shape;455;p23"/>
          <p:cNvCxnSpPr>
            <a:endCxn id="453" idx="1"/>
          </p:cNvCxnSpPr>
          <p:nvPr/>
        </p:nvCxnSpPr>
        <p:spPr>
          <a:xfrm flipH="1" rot="5400000">
            <a:off x="8260388" y="3630463"/>
            <a:ext cx="1322400" cy="519000"/>
          </a:xfrm>
          <a:prstGeom prst="curvedConnector4">
            <a:avLst>
              <a:gd fmla="val 20174" name="adj1"/>
              <a:gd fmla="val 145882" name="adj2"/>
            </a:avLst>
          </a:prstGeom>
          <a:noFill/>
          <a:ln cap="flat" cmpd="sng" w="28575">
            <a:solidFill>
              <a:schemeClr val="dk2"/>
            </a:solidFill>
            <a:prstDash val="solid"/>
            <a:round/>
            <a:headEnd len="med" w="med" type="none"/>
            <a:tailEnd len="med" w="med" type="triangle"/>
          </a:ln>
        </p:spPr>
      </p:cxnSp>
      <p:cxnSp>
        <p:nvCxnSpPr>
          <p:cNvPr id="456" name="Google Shape;456;p23"/>
          <p:cNvCxnSpPr>
            <a:endCxn id="454" idx="1"/>
          </p:cNvCxnSpPr>
          <p:nvPr/>
        </p:nvCxnSpPr>
        <p:spPr>
          <a:xfrm flipH="1" rot="5400000">
            <a:off x="7917938" y="3287838"/>
            <a:ext cx="2007300" cy="519000"/>
          </a:xfrm>
          <a:prstGeom prst="curvedConnector4">
            <a:avLst>
              <a:gd fmla="val 8624" name="adj1"/>
              <a:gd fmla="val 177132" name="adj2"/>
            </a:avLst>
          </a:prstGeom>
          <a:noFill/>
          <a:ln cap="flat" cmpd="sng" w="28575">
            <a:solidFill>
              <a:schemeClr val="dk2"/>
            </a:solidFill>
            <a:prstDash val="solid"/>
            <a:round/>
            <a:headEnd len="med" w="med" type="none"/>
            <a:tailEnd len="med" w="med" type="triangle"/>
          </a:ln>
        </p:spPr>
      </p:cxnSp>
      <p:sp>
        <p:nvSpPr>
          <p:cNvPr id="457" name="Google Shape;457;p23"/>
          <p:cNvSpPr/>
          <p:nvPr/>
        </p:nvSpPr>
        <p:spPr>
          <a:xfrm>
            <a:off x="1028803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sp>
        <p:nvSpPr>
          <p:cNvPr id="458" name="Google Shape;458;p23"/>
          <p:cNvSpPr/>
          <p:nvPr/>
        </p:nvSpPr>
        <p:spPr>
          <a:xfrm>
            <a:off x="1028803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459" name="Google Shape;459;p23"/>
          <p:cNvCxnSpPr>
            <a:endCxn id="457" idx="1"/>
          </p:cNvCxnSpPr>
          <p:nvPr/>
        </p:nvCxnSpPr>
        <p:spPr>
          <a:xfrm flipH="1" rot="5400000">
            <a:off x="9886338" y="3630463"/>
            <a:ext cx="1322400" cy="519000"/>
          </a:xfrm>
          <a:prstGeom prst="curvedConnector4">
            <a:avLst>
              <a:gd fmla="val 18053" name="adj1"/>
              <a:gd fmla="val 145882" name="adj2"/>
            </a:avLst>
          </a:prstGeom>
          <a:noFill/>
          <a:ln cap="flat" cmpd="sng" w="28575">
            <a:solidFill>
              <a:schemeClr val="dk2"/>
            </a:solidFill>
            <a:prstDash val="solid"/>
            <a:round/>
            <a:headEnd len="med" w="med" type="none"/>
            <a:tailEnd len="med" w="med" type="triangle"/>
          </a:ln>
        </p:spPr>
      </p:cxnSp>
      <p:cxnSp>
        <p:nvCxnSpPr>
          <p:cNvPr id="460" name="Google Shape;460;p23"/>
          <p:cNvCxnSpPr>
            <a:endCxn id="458" idx="1"/>
          </p:cNvCxnSpPr>
          <p:nvPr/>
        </p:nvCxnSpPr>
        <p:spPr>
          <a:xfrm flipH="1" rot="5400000">
            <a:off x="9543888" y="3287838"/>
            <a:ext cx="2007300" cy="519000"/>
          </a:xfrm>
          <a:prstGeom prst="curvedConnector4">
            <a:avLst>
              <a:gd fmla="val 8158" name="adj1"/>
              <a:gd fmla="val 169752" name="adj2"/>
            </a:avLst>
          </a:prstGeom>
          <a:noFill/>
          <a:ln cap="flat" cmpd="sng" w="28575">
            <a:solidFill>
              <a:schemeClr val="dk2"/>
            </a:solidFill>
            <a:prstDash val="solid"/>
            <a:round/>
            <a:headEnd len="med" w="med" type="none"/>
            <a:tailEnd len="med" w="med" type="triangle"/>
          </a:ln>
        </p:spPr>
      </p:cxnSp>
      <p:sp>
        <p:nvSpPr>
          <p:cNvPr id="461" name="Google Shape;461;p23"/>
          <p:cNvSpPr txBox="1"/>
          <p:nvPr>
            <p:ph idx="1" type="body"/>
          </p:nvPr>
        </p:nvSpPr>
        <p:spPr>
          <a:xfrm>
            <a:off x="838200" y="1825625"/>
            <a:ext cx="52017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Attention is so powerful, it is all you need! (No RNNs)</a:t>
            </a:r>
            <a:endParaRPr/>
          </a:p>
          <a:p>
            <a:pPr indent="0" lvl="0" marL="0" rtl="0" algn="l">
              <a:spcBef>
                <a:spcPts val="1000"/>
              </a:spcBef>
              <a:spcAft>
                <a:spcPts val="0"/>
              </a:spcAft>
              <a:buNone/>
            </a:pPr>
            <a:r>
              <a:rPr lang="en-IE"/>
              <a:t>Predict three vectors, </a:t>
            </a:r>
            <a:r>
              <a:rPr b="1" lang="en-IE"/>
              <a:t>q</a:t>
            </a:r>
            <a:r>
              <a:rPr lang="en-IE"/>
              <a:t>, </a:t>
            </a:r>
            <a:r>
              <a:rPr b="1" lang="en-IE"/>
              <a:t>k</a:t>
            </a:r>
            <a:r>
              <a:rPr lang="en-IE"/>
              <a:t>, </a:t>
            </a:r>
            <a:r>
              <a:rPr b="1" lang="en-IE"/>
              <a:t>v</a:t>
            </a:r>
            <a:endParaRPr b="1"/>
          </a:p>
          <a:p>
            <a:pPr indent="0" lvl="0" marL="0" rtl="0" algn="l">
              <a:spcBef>
                <a:spcPts val="1000"/>
              </a:spcBef>
              <a:spcAft>
                <a:spcPts val="0"/>
              </a:spcAft>
              <a:buNone/>
            </a:pPr>
            <a:r>
              <a:t/>
            </a:r>
            <a:endParaRPr/>
          </a:p>
        </p:txBody>
      </p:sp>
      <p:sp>
        <p:nvSpPr>
          <p:cNvPr id="462" name="Google Shape;462;p23"/>
          <p:cNvSpPr/>
          <p:nvPr/>
        </p:nvSpPr>
        <p:spPr>
          <a:xfrm>
            <a:off x="4409725" y="5183350"/>
            <a:ext cx="2533800" cy="1613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latin typeface="Calibri"/>
                <a:ea typeface="Calibri"/>
                <a:cs typeface="Calibri"/>
                <a:sym typeface="Calibri"/>
              </a:rPr>
              <a:t>Linear transform:</a:t>
            </a:r>
            <a:endParaRPr sz="2100">
              <a:latin typeface="Calibri"/>
              <a:ea typeface="Calibri"/>
              <a:cs typeface="Calibri"/>
              <a:sym typeface="Calibri"/>
            </a:endParaRPr>
          </a:p>
          <a:p>
            <a:pPr indent="0" lvl="0" marL="0" rtl="0" algn="ctr">
              <a:spcBef>
                <a:spcPts val="0"/>
              </a:spcBef>
              <a:spcAft>
                <a:spcPts val="0"/>
              </a:spcAft>
              <a:buNone/>
            </a:pPr>
            <a:r>
              <a:rPr b="1" lang="en-IE" sz="2100">
                <a:latin typeface="Calibri"/>
                <a:ea typeface="Calibri"/>
                <a:cs typeface="Calibri"/>
                <a:sym typeface="Calibri"/>
              </a:rPr>
              <a:t>q</a:t>
            </a:r>
            <a:r>
              <a:rPr baseline="-25000" lang="en-IE" sz="2100">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A</a:t>
            </a:r>
            <a:r>
              <a:rPr baseline="-25000" lang="en-IE" sz="2100">
                <a:latin typeface="Calibri"/>
                <a:ea typeface="Calibri"/>
                <a:cs typeface="Calibri"/>
                <a:sym typeface="Calibri"/>
              </a:rPr>
              <a:t>q</a:t>
            </a:r>
            <a:r>
              <a:rPr b="1" lang="en-IE" sz="2100">
                <a:latin typeface="Calibri"/>
                <a:ea typeface="Calibri"/>
                <a:cs typeface="Calibri"/>
                <a:sym typeface="Calibri"/>
              </a:rPr>
              <a:t>x</a:t>
            </a:r>
            <a:r>
              <a:rPr baseline="-25000" lang="en-IE" sz="2100">
                <a:solidFill>
                  <a:schemeClr val="dk1"/>
                </a:solidFill>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b</a:t>
            </a:r>
            <a:r>
              <a:rPr baseline="-25000" lang="en-IE" sz="2100">
                <a:latin typeface="Calibri"/>
                <a:ea typeface="Calibri"/>
                <a:cs typeface="Calibri"/>
                <a:sym typeface="Calibri"/>
              </a:rPr>
              <a:t>q</a:t>
            </a:r>
            <a:endParaRPr baseline="-25000" sz="2100">
              <a:latin typeface="Calibri"/>
              <a:ea typeface="Calibri"/>
              <a:cs typeface="Calibri"/>
              <a:sym typeface="Calibri"/>
            </a:endParaRPr>
          </a:p>
          <a:p>
            <a:pPr indent="0" lvl="0" marL="0" rtl="0" algn="ctr">
              <a:spcBef>
                <a:spcPts val="0"/>
              </a:spcBef>
              <a:spcAft>
                <a:spcPts val="0"/>
              </a:spcAft>
              <a:buNone/>
            </a:pPr>
            <a:r>
              <a:rPr b="1" lang="en-IE" sz="2100">
                <a:latin typeface="Calibri"/>
                <a:ea typeface="Calibri"/>
                <a:cs typeface="Calibri"/>
                <a:sym typeface="Calibri"/>
              </a:rPr>
              <a:t>k</a:t>
            </a:r>
            <a:r>
              <a:rPr baseline="-25000" lang="en-IE" sz="2100">
                <a:solidFill>
                  <a:schemeClr val="dk1"/>
                </a:solidFill>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A</a:t>
            </a:r>
            <a:r>
              <a:rPr baseline="-25000" lang="en-IE" sz="2100">
                <a:latin typeface="Calibri"/>
                <a:ea typeface="Calibri"/>
                <a:cs typeface="Calibri"/>
                <a:sym typeface="Calibri"/>
              </a:rPr>
              <a:t>k</a:t>
            </a:r>
            <a:r>
              <a:rPr b="1" lang="en-IE" sz="2100">
                <a:latin typeface="Calibri"/>
                <a:ea typeface="Calibri"/>
                <a:cs typeface="Calibri"/>
                <a:sym typeface="Calibri"/>
              </a:rPr>
              <a:t>x</a:t>
            </a:r>
            <a:r>
              <a:rPr baseline="-25000" lang="en-IE" sz="2100">
                <a:solidFill>
                  <a:schemeClr val="dk1"/>
                </a:solidFill>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b</a:t>
            </a:r>
            <a:r>
              <a:rPr baseline="-25000" lang="en-IE" sz="2100">
                <a:latin typeface="Calibri"/>
                <a:ea typeface="Calibri"/>
                <a:cs typeface="Calibri"/>
                <a:sym typeface="Calibri"/>
              </a:rPr>
              <a:t>k</a:t>
            </a:r>
            <a:endParaRPr baseline="-25000" sz="2100">
              <a:latin typeface="Calibri"/>
              <a:ea typeface="Calibri"/>
              <a:cs typeface="Calibri"/>
              <a:sym typeface="Calibri"/>
            </a:endParaRPr>
          </a:p>
          <a:p>
            <a:pPr indent="0" lvl="0" marL="0" rtl="0" algn="ctr">
              <a:spcBef>
                <a:spcPts val="0"/>
              </a:spcBef>
              <a:spcAft>
                <a:spcPts val="0"/>
              </a:spcAft>
              <a:buNone/>
            </a:pPr>
            <a:r>
              <a:rPr b="1" lang="en-IE" sz="2100">
                <a:latin typeface="Calibri"/>
                <a:ea typeface="Calibri"/>
                <a:cs typeface="Calibri"/>
                <a:sym typeface="Calibri"/>
              </a:rPr>
              <a:t>v</a:t>
            </a:r>
            <a:r>
              <a:rPr baseline="-25000" lang="en-IE" sz="2100">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A</a:t>
            </a:r>
            <a:r>
              <a:rPr baseline="-25000" lang="en-IE" sz="2100">
                <a:latin typeface="Calibri"/>
                <a:ea typeface="Calibri"/>
                <a:cs typeface="Calibri"/>
                <a:sym typeface="Calibri"/>
              </a:rPr>
              <a:t>v</a:t>
            </a:r>
            <a:r>
              <a:rPr b="1" lang="en-IE" sz="2100">
                <a:latin typeface="Calibri"/>
                <a:ea typeface="Calibri"/>
                <a:cs typeface="Calibri"/>
                <a:sym typeface="Calibri"/>
              </a:rPr>
              <a:t>x</a:t>
            </a:r>
            <a:r>
              <a:rPr baseline="-25000" lang="en-IE" sz="2100">
                <a:latin typeface="Calibri"/>
                <a:ea typeface="Calibri"/>
                <a:cs typeface="Calibri"/>
                <a:sym typeface="Calibri"/>
              </a:rPr>
              <a:t>i</a:t>
            </a:r>
            <a:r>
              <a:rPr lang="en-IE" sz="2100">
                <a:latin typeface="Calibri"/>
                <a:ea typeface="Calibri"/>
                <a:cs typeface="Calibri"/>
                <a:sym typeface="Calibri"/>
              </a:rPr>
              <a:t> + </a:t>
            </a:r>
            <a:r>
              <a:rPr b="1" lang="en-IE" sz="2100">
                <a:latin typeface="Calibri"/>
                <a:ea typeface="Calibri"/>
                <a:cs typeface="Calibri"/>
                <a:sym typeface="Calibri"/>
              </a:rPr>
              <a:t>b</a:t>
            </a:r>
            <a:r>
              <a:rPr baseline="-25000" lang="en-IE" sz="2100">
                <a:latin typeface="Calibri"/>
                <a:ea typeface="Calibri"/>
                <a:cs typeface="Calibri"/>
                <a:sym typeface="Calibri"/>
              </a:rPr>
              <a:t>v</a:t>
            </a:r>
            <a:r>
              <a:rPr lang="en-IE" sz="2100">
                <a:latin typeface="Calibri"/>
                <a:ea typeface="Calibri"/>
                <a:cs typeface="Calibri"/>
                <a:sym typeface="Calibri"/>
              </a:rPr>
              <a:t> </a:t>
            </a:r>
            <a:endParaRPr sz="2100">
              <a:latin typeface="Calibri"/>
              <a:ea typeface="Calibri"/>
              <a:cs typeface="Calibri"/>
              <a:sym typeface="Calibri"/>
            </a:endParaRPr>
          </a:p>
        </p:txBody>
      </p:sp>
      <p:cxnSp>
        <p:nvCxnSpPr>
          <p:cNvPr id="463" name="Google Shape;463;p23"/>
          <p:cNvCxnSpPr>
            <a:stCxn id="462" idx="0"/>
          </p:cNvCxnSpPr>
          <p:nvPr/>
        </p:nvCxnSpPr>
        <p:spPr>
          <a:xfrm flipH="1" rot="10800000">
            <a:off x="5676625" y="2990650"/>
            <a:ext cx="1042500" cy="2192700"/>
          </a:xfrm>
          <a:prstGeom prst="straightConnector1">
            <a:avLst/>
          </a:prstGeom>
          <a:noFill/>
          <a:ln cap="flat" cmpd="sng" w="28575">
            <a:solidFill>
              <a:schemeClr val="dk2"/>
            </a:solidFill>
            <a:prstDash val="dash"/>
            <a:round/>
            <a:headEnd len="med" w="med" type="none"/>
            <a:tailEnd len="med" w="med" type="triangle"/>
          </a:ln>
        </p:spPr>
      </p:cxnSp>
      <p:pic>
        <p:nvPicPr>
          <p:cNvPr id="464" name="Google Shape;464;p23"/>
          <p:cNvPicPr preferRelativeResize="0"/>
          <p:nvPr/>
        </p:nvPicPr>
        <p:blipFill>
          <a:blip r:embed="rId3">
            <a:alphaModFix/>
          </a:blip>
          <a:stretch>
            <a:fillRect/>
          </a:stretch>
        </p:blipFill>
        <p:spPr>
          <a:xfrm>
            <a:off x="1757563" y="3907600"/>
            <a:ext cx="2376632" cy="91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cxnSp>
        <p:nvCxnSpPr>
          <p:cNvPr id="470" name="Google Shape;470;p24"/>
          <p:cNvCxnSpPr>
            <a:endCxn id="471" idx="1"/>
          </p:cNvCxnSpPr>
          <p:nvPr/>
        </p:nvCxnSpPr>
        <p:spPr>
          <a:xfrm flipH="1" rot="5400000">
            <a:off x="9886338" y="3630463"/>
            <a:ext cx="1322400" cy="519000"/>
          </a:xfrm>
          <a:prstGeom prst="curvedConnector4">
            <a:avLst>
              <a:gd fmla="val 40075" name="adj1"/>
              <a:gd fmla="val 145882" name="adj2"/>
            </a:avLst>
          </a:prstGeom>
          <a:noFill/>
          <a:ln cap="flat" cmpd="sng" w="28575">
            <a:solidFill>
              <a:schemeClr val="dk2"/>
            </a:solidFill>
            <a:prstDash val="solid"/>
            <a:round/>
            <a:headEnd len="med" w="med" type="none"/>
            <a:tailEnd len="med" w="med" type="triangle"/>
          </a:ln>
        </p:spPr>
      </p:cxnSp>
      <p:cxnSp>
        <p:nvCxnSpPr>
          <p:cNvPr id="472" name="Google Shape;472;p24"/>
          <p:cNvCxnSpPr>
            <a:endCxn id="473" idx="1"/>
          </p:cNvCxnSpPr>
          <p:nvPr/>
        </p:nvCxnSpPr>
        <p:spPr>
          <a:xfrm flipH="1" rot="5400000">
            <a:off x="9543888" y="3287838"/>
            <a:ext cx="2007300" cy="519000"/>
          </a:xfrm>
          <a:prstGeom prst="curvedConnector4">
            <a:avLst>
              <a:gd fmla="val 43461" name="adj1"/>
              <a:gd fmla="val 145882" name="adj2"/>
            </a:avLst>
          </a:prstGeom>
          <a:noFill/>
          <a:ln cap="flat" cmpd="sng" w="28575">
            <a:solidFill>
              <a:schemeClr val="dk2"/>
            </a:solidFill>
            <a:prstDash val="solid"/>
            <a:round/>
            <a:headEnd len="med" w="med" type="none"/>
            <a:tailEnd len="med" w="med" type="triangle"/>
          </a:ln>
        </p:spPr>
      </p:cxnSp>
      <p:cxnSp>
        <p:nvCxnSpPr>
          <p:cNvPr id="474" name="Google Shape;474;p24"/>
          <p:cNvCxnSpPr>
            <a:endCxn id="475" idx="1"/>
          </p:cNvCxnSpPr>
          <p:nvPr/>
        </p:nvCxnSpPr>
        <p:spPr>
          <a:xfrm flipH="1" rot="5400000">
            <a:off x="8260388" y="3630463"/>
            <a:ext cx="1322400" cy="519000"/>
          </a:xfrm>
          <a:prstGeom prst="curvedConnector4">
            <a:avLst>
              <a:gd fmla="val 40075" name="adj1"/>
              <a:gd fmla="val 145882" name="adj2"/>
            </a:avLst>
          </a:prstGeom>
          <a:noFill/>
          <a:ln cap="flat" cmpd="sng" w="28575">
            <a:solidFill>
              <a:schemeClr val="dk2"/>
            </a:solidFill>
            <a:prstDash val="solid"/>
            <a:round/>
            <a:headEnd len="med" w="med" type="none"/>
            <a:tailEnd len="med" w="med" type="triangle"/>
          </a:ln>
        </p:spPr>
      </p:cxnSp>
      <p:cxnSp>
        <p:nvCxnSpPr>
          <p:cNvPr id="476" name="Google Shape;476;p24"/>
          <p:cNvCxnSpPr>
            <a:endCxn id="477" idx="1"/>
          </p:cNvCxnSpPr>
          <p:nvPr/>
        </p:nvCxnSpPr>
        <p:spPr>
          <a:xfrm flipH="1" rot="5400000">
            <a:off x="7917938" y="3287838"/>
            <a:ext cx="2007300" cy="519000"/>
          </a:xfrm>
          <a:prstGeom prst="curvedConnector4">
            <a:avLst>
              <a:gd fmla="val 43461" name="adj1"/>
              <a:gd fmla="val 145882" name="adj2"/>
            </a:avLst>
          </a:prstGeom>
          <a:noFill/>
          <a:ln cap="flat" cmpd="sng" w="28575">
            <a:solidFill>
              <a:schemeClr val="dk2"/>
            </a:solidFill>
            <a:prstDash val="solid"/>
            <a:round/>
            <a:headEnd len="med" w="med" type="none"/>
            <a:tailEnd len="med" w="med" type="triangle"/>
          </a:ln>
        </p:spPr>
      </p:cxnSp>
      <p:cxnSp>
        <p:nvCxnSpPr>
          <p:cNvPr id="478" name="Google Shape;478;p24"/>
          <p:cNvCxnSpPr>
            <a:stCxn id="479" idx="0"/>
            <a:endCxn id="480" idx="1"/>
          </p:cNvCxnSpPr>
          <p:nvPr/>
        </p:nvCxnSpPr>
        <p:spPr>
          <a:xfrm flipH="1" rot="5400000">
            <a:off x="6569575" y="3632338"/>
            <a:ext cx="1322400" cy="519000"/>
          </a:xfrm>
          <a:prstGeom prst="curvedConnector4">
            <a:avLst>
              <a:gd fmla="val 40074" name="adj1"/>
              <a:gd fmla="val 145882" name="adj2"/>
            </a:avLst>
          </a:prstGeom>
          <a:noFill/>
          <a:ln cap="flat" cmpd="sng" w="28575">
            <a:solidFill>
              <a:schemeClr val="dk2"/>
            </a:solidFill>
            <a:prstDash val="solid"/>
            <a:round/>
            <a:headEnd len="med" w="med" type="none"/>
            <a:tailEnd len="med" w="med" type="triangle"/>
          </a:ln>
        </p:spPr>
      </p:cxnSp>
      <p:cxnSp>
        <p:nvCxnSpPr>
          <p:cNvPr id="481" name="Google Shape;481;p24"/>
          <p:cNvCxnSpPr>
            <a:stCxn id="479" idx="0"/>
            <a:endCxn id="482" idx="1"/>
          </p:cNvCxnSpPr>
          <p:nvPr/>
        </p:nvCxnSpPr>
        <p:spPr>
          <a:xfrm flipH="1" rot="5400000">
            <a:off x="6227125" y="3289888"/>
            <a:ext cx="2007300" cy="519000"/>
          </a:xfrm>
          <a:prstGeom prst="curvedConnector4">
            <a:avLst>
              <a:gd fmla="val 43465" name="adj1"/>
              <a:gd fmla="val 145882" name="adj2"/>
            </a:avLst>
          </a:prstGeom>
          <a:noFill/>
          <a:ln cap="flat" cmpd="sng" w="28575">
            <a:solidFill>
              <a:schemeClr val="dk2"/>
            </a:solidFill>
            <a:prstDash val="solid"/>
            <a:round/>
            <a:headEnd len="med" w="med" type="none"/>
            <a:tailEnd len="med" w="med" type="triangle"/>
          </a:ln>
        </p:spPr>
      </p:cxnSp>
      <p:sp>
        <p:nvSpPr>
          <p:cNvPr id="483" name="Google Shape;483;p2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Self-attention</a:t>
            </a:r>
            <a:endParaRPr/>
          </a:p>
        </p:txBody>
      </p:sp>
      <p:sp>
        <p:nvSpPr>
          <p:cNvPr id="484" name="Google Shape;484;p24"/>
          <p:cNvSpPr txBox="1"/>
          <p:nvPr>
            <p:ph idx="1" type="body"/>
          </p:nvPr>
        </p:nvSpPr>
        <p:spPr>
          <a:xfrm>
            <a:off x="838200" y="1825625"/>
            <a:ext cx="5379300" cy="1792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Generate output for each node as attention-weighted sum of the values</a:t>
            </a:r>
            <a:endParaRPr/>
          </a:p>
        </p:txBody>
      </p:sp>
      <p:sp>
        <p:nvSpPr>
          <p:cNvPr id="479" name="Google Shape;479;p24"/>
          <p:cNvSpPr/>
          <p:nvPr/>
        </p:nvSpPr>
        <p:spPr>
          <a:xfrm>
            <a:off x="6943525"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485" name="Google Shape;485;p24"/>
          <p:cNvSpPr/>
          <p:nvPr/>
        </p:nvSpPr>
        <p:spPr>
          <a:xfrm>
            <a:off x="863435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486" name="Google Shape;486;p24"/>
          <p:cNvSpPr/>
          <p:nvPr/>
        </p:nvSpPr>
        <p:spPr>
          <a:xfrm>
            <a:off x="10260300" y="455303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x</a:t>
            </a:r>
            <a:r>
              <a:rPr b="1" baseline="-25000" lang="en-IE" sz="2400">
                <a:solidFill>
                  <a:schemeClr val="dk1"/>
                </a:solidFill>
                <a:latin typeface="Calibri"/>
                <a:ea typeface="Calibri"/>
                <a:cs typeface="Calibri"/>
                <a:sym typeface="Calibri"/>
              </a:rPr>
              <a:t>3</a:t>
            </a:r>
            <a:endParaRPr baseline="-25000"/>
          </a:p>
        </p:txBody>
      </p:sp>
      <p:sp>
        <p:nvSpPr>
          <p:cNvPr id="487" name="Google Shape;487;p24"/>
          <p:cNvSpPr/>
          <p:nvPr/>
        </p:nvSpPr>
        <p:spPr>
          <a:xfrm>
            <a:off x="6971275"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88" name="Google Shape;488;p24"/>
          <p:cNvSpPr/>
          <p:nvPr/>
        </p:nvSpPr>
        <p:spPr>
          <a:xfrm>
            <a:off x="866210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489" name="Google Shape;489;p24"/>
          <p:cNvSpPr/>
          <p:nvPr/>
        </p:nvSpPr>
        <p:spPr>
          <a:xfrm>
            <a:off x="10288050" y="365323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v</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490" name="Google Shape;490;p24"/>
          <p:cNvCxnSpPr>
            <a:stCxn id="479" idx="0"/>
            <a:endCxn id="487" idx="2"/>
          </p:cNvCxnSpPr>
          <p:nvPr/>
        </p:nvCxnSpPr>
        <p:spPr>
          <a:xfrm rot="10800000">
            <a:off x="7490275"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491" name="Google Shape;491;p24"/>
          <p:cNvCxnSpPr>
            <a:stCxn id="485" idx="0"/>
            <a:endCxn id="488" idx="2"/>
          </p:cNvCxnSpPr>
          <p:nvPr/>
        </p:nvCxnSpPr>
        <p:spPr>
          <a:xfrm rot="10800000">
            <a:off x="9181100" y="417833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492" name="Google Shape;492;p24"/>
          <p:cNvCxnSpPr>
            <a:stCxn id="486" idx="0"/>
            <a:endCxn id="489" idx="2"/>
          </p:cNvCxnSpPr>
          <p:nvPr/>
        </p:nvCxnSpPr>
        <p:spPr>
          <a:xfrm rot="10800000">
            <a:off x="10807050" y="4178338"/>
            <a:ext cx="0" cy="374700"/>
          </a:xfrm>
          <a:prstGeom prst="straightConnector1">
            <a:avLst/>
          </a:prstGeom>
          <a:noFill/>
          <a:ln cap="flat" cmpd="sng" w="28575">
            <a:solidFill>
              <a:schemeClr val="dk2"/>
            </a:solidFill>
            <a:prstDash val="solid"/>
            <a:round/>
            <a:headEnd len="med" w="med" type="none"/>
            <a:tailEnd len="med" w="med" type="triangle"/>
          </a:ln>
        </p:spPr>
      </p:cxnSp>
      <p:sp>
        <p:nvSpPr>
          <p:cNvPr id="480" name="Google Shape;480;p24"/>
          <p:cNvSpPr/>
          <p:nvPr/>
        </p:nvSpPr>
        <p:spPr>
          <a:xfrm>
            <a:off x="6971275" y="29681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82" name="Google Shape;482;p24"/>
          <p:cNvSpPr/>
          <p:nvPr/>
        </p:nvSpPr>
        <p:spPr>
          <a:xfrm>
            <a:off x="6971275" y="22830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75" name="Google Shape;475;p24"/>
          <p:cNvSpPr/>
          <p:nvPr/>
        </p:nvSpPr>
        <p:spPr>
          <a:xfrm>
            <a:off x="866208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77" name="Google Shape;477;p24"/>
          <p:cNvSpPr/>
          <p:nvPr/>
        </p:nvSpPr>
        <p:spPr>
          <a:xfrm>
            <a:off x="866208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71" name="Google Shape;471;p24"/>
          <p:cNvSpPr/>
          <p:nvPr/>
        </p:nvSpPr>
        <p:spPr>
          <a:xfrm>
            <a:off x="10288038" y="2966263"/>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k</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73" name="Google Shape;473;p24"/>
          <p:cNvSpPr/>
          <p:nvPr/>
        </p:nvSpPr>
        <p:spPr>
          <a:xfrm>
            <a:off x="10288038" y="22811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q</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493" name="Google Shape;493;p24"/>
          <p:cNvSpPr/>
          <p:nvPr/>
        </p:nvSpPr>
        <p:spPr>
          <a:xfrm>
            <a:off x="6943525" y="1228313"/>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1</a:t>
            </a:r>
            <a:endParaRPr baseline="-25000">
              <a:solidFill>
                <a:schemeClr val="dk1"/>
              </a:solidFill>
            </a:endParaRPr>
          </a:p>
        </p:txBody>
      </p:sp>
      <p:cxnSp>
        <p:nvCxnSpPr>
          <p:cNvPr id="494" name="Google Shape;494;p24"/>
          <p:cNvCxnSpPr>
            <a:endCxn id="493" idx="2"/>
          </p:cNvCxnSpPr>
          <p:nvPr/>
        </p:nvCxnSpPr>
        <p:spPr>
          <a:xfrm rot="10800000">
            <a:off x="7490275" y="1858613"/>
            <a:ext cx="0" cy="1792800"/>
          </a:xfrm>
          <a:prstGeom prst="straightConnector1">
            <a:avLst/>
          </a:prstGeom>
          <a:noFill/>
          <a:ln cap="flat" cmpd="sng" w="28575">
            <a:solidFill>
              <a:schemeClr val="dk2"/>
            </a:solidFill>
            <a:prstDash val="solid"/>
            <a:round/>
            <a:headEnd len="med" w="med" type="none"/>
            <a:tailEnd len="med" w="med" type="triangle"/>
          </a:ln>
        </p:spPr>
      </p:cxnSp>
      <p:cxnSp>
        <p:nvCxnSpPr>
          <p:cNvPr id="495" name="Google Shape;495;p24"/>
          <p:cNvCxnSpPr>
            <a:endCxn id="493" idx="2"/>
          </p:cNvCxnSpPr>
          <p:nvPr/>
        </p:nvCxnSpPr>
        <p:spPr>
          <a:xfrm rot="10800000">
            <a:off x="7490275" y="1858613"/>
            <a:ext cx="1690800" cy="1792800"/>
          </a:xfrm>
          <a:prstGeom prst="straightConnector1">
            <a:avLst/>
          </a:prstGeom>
          <a:noFill/>
          <a:ln cap="flat" cmpd="sng" w="28575">
            <a:solidFill>
              <a:schemeClr val="dk2"/>
            </a:solidFill>
            <a:prstDash val="solid"/>
            <a:round/>
            <a:headEnd len="med" w="med" type="none"/>
            <a:tailEnd len="med" w="med" type="triangle"/>
          </a:ln>
        </p:spPr>
      </p:cxnSp>
      <p:cxnSp>
        <p:nvCxnSpPr>
          <p:cNvPr id="496" name="Google Shape;496;p24"/>
          <p:cNvCxnSpPr>
            <a:stCxn id="489" idx="0"/>
            <a:endCxn id="493" idx="2"/>
          </p:cNvCxnSpPr>
          <p:nvPr/>
        </p:nvCxnSpPr>
        <p:spPr>
          <a:xfrm rot="10800000">
            <a:off x="7490250" y="1858638"/>
            <a:ext cx="3316800" cy="1794600"/>
          </a:xfrm>
          <a:prstGeom prst="straightConnector1">
            <a:avLst/>
          </a:prstGeom>
          <a:noFill/>
          <a:ln cap="flat" cmpd="sng" w="28575">
            <a:solidFill>
              <a:schemeClr val="dk2"/>
            </a:solidFill>
            <a:prstDash val="solid"/>
            <a:round/>
            <a:headEnd len="med" w="med" type="none"/>
            <a:tailEnd len="med" w="med" type="triangle"/>
          </a:ln>
        </p:spPr>
      </p:cxnSp>
      <p:pic>
        <p:nvPicPr>
          <p:cNvPr id="497" name="Google Shape;497;p24"/>
          <p:cNvPicPr preferRelativeResize="0"/>
          <p:nvPr/>
        </p:nvPicPr>
        <p:blipFill>
          <a:blip r:embed="rId3">
            <a:alphaModFix/>
          </a:blip>
          <a:stretch>
            <a:fillRect/>
          </a:stretch>
        </p:blipFill>
        <p:spPr>
          <a:xfrm>
            <a:off x="1658025" y="3753225"/>
            <a:ext cx="4514850" cy="819150"/>
          </a:xfrm>
          <a:prstGeom prst="rect">
            <a:avLst/>
          </a:prstGeom>
          <a:noFill/>
          <a:ln>
            <a:noFill/>
          </a:ln>
        </p:spPr>
      </p:pic>
      <p:sp>
        <p:nvSpPr>
          <p:cNvPr id="498" name="Google Shape;498;p24"/>
          <p:cNvSpPr/>
          <p:nvPr/>
        </p:nvSpPr>
        <p:spPr>
          <a:xfrm>
            <a:off x="8634350" y="1228313"/>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499" name="Google Shape;499;p24"/>
          <p:cNvSpPr/>
          <p:nvPr/>
        </p:nvSpPr>
        <p:spPr>
          <a:xfrm>
            <a:off x="10232550" y="1228313"/>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3</a:t>
            </a:r>
            <a:endParaRPr baseline="-25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Stacking Self-Attention Layers</a:t>
            </a:r>
            <a:endParaRPr/>
          </a:p>
        </p:txBody>
      </p:sp>
      <p:sp>
        <p:nvSpPr>
          <p:cNvPr id="506" name="Google Shape;506;p25"/>
          <p:cNvSpPr txBox="1"/>
          <p:nvPr>
            <p:ph idx="1" type="body"/>
          </p:nvPr>
        </p:nvSpPr>
        <p:spPr>
          <a:xfrm>
            <a:off x="6133400" y="1825625"/>
            <a:ext cx="52203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can stack self-attention layers just like with other networks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Recurrent nodes need to be calculated one by one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Attention layers can be easily calculated in parallel</a:t>
            </a:r>
            <a:endParaRPr/>
          </a:p>
        </p:txBody>
      </p:sp>
      <p:sp>
        <p:nvSpPr>
          <p:cNvPr id="507" name="Google Shape;507;p25"/>
          <p:cNvSpPr/>
          <p:nvPr/>
        </p:nvSpPr>
        <p:spPr>
          <a:xfrm>
            <a:off x="1112600" y="4475350"/>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500">
                <a:latin typeface="Calibri"/>
                <a:ea typeface="Calibri"/>
                <a:cs typeface="Calibri"/>
                <a:sym typeface="Calibri"/>
              </a:rPr>
              <a:t>Self-attention Layer</a:t>
            </a:r>
            <a:endParaRPr sz="2500">
              <a:latin typeface="Calibri"/>
              <a:ea typeface="Calibri"/>
              <a:cs typeface="Calibri"/>
              <a:sym typeface="Calibri"/>
            </a:endParaRPr>
          </a:p>
        </p:txBody>
      </p:sp>
      <p:sp>
        <p:nvSpPr>
          <p:cNvPr id="508" name="Google Shape;508;p25"/>
          <p:cNvSpPr/>
          <p:nvPr/>
        </p:nvSpPr>
        <p:spPr>
          <a:xfrm>
            <a:off x="1112600" y="3150488"/>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500">
                <a:latin typeface="Calibri"/>
                <a:ea typeface="Calibri"/>
                <a:cs typeface="Calibri"/>
                <a:sym typeface="Calibri"/>
              </a:rPr>
              <a:t>Self-attention Layer</a:t>
            </a:r>
            <a:endParaRPr sz="2500">
              <a:latin typeface="Calibri"/>
              <a:ea typeface="Calibri"/>
              <a:cs typeface="Calibri"/>
              <a:sym typeface="Calibri"/>
            </a:endParaRPr>
          </a:p>
        </p:txBody>
      </p:sp>
      <p:sp>
        <p:nvSpPr>
          <p:cNvPr id="509" name="Google Shape;509;p25"/>
          <p:cNvSpPr/>
          <p:nvPr/>
        </p:nvSpPr>
        <p:spPr>
          <a:xfrm>
            <a:off x="1112600" y="1825625"/>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500">
                <a:latin typeface="Calibri"/>
                <a:ea typeface="Calibri"/>
                <a:cs typeface="Calibri"/>
                <a:sym typeface="Calibri"/>
              </a:rPr>
              <a:t>Self-attention Layer</a:t>
            </a:r>
            <a:endParaRPr sz="2500">
              <a:latin typeface="Calibri"/>
              <a:ea typeface="Calibri"/>
              <a:cs typeface="Calibri"/>
              <a:sym typeface="Calibri"/>
            </a:endParaRPr>
          </a:p>
        </p:txBody>
      </p:sp>
      <p:cxnSp>
        <p:nvCxnSpPr>
          <p:cNvPr id="510" name="Google Shape;510;p25"/>
          <p:cNvCxnSpPr>
            <a:stCxn id="508" idx="0"/>
            <a:endCxn id="509" idx="2"/>
          </p:cNvCxnSpPr>
          <p:nvPr/>
        </p:nvCxnSpPr>
        <p:spPr>
          <a:xfrm rot="10800000">
            <a:off x="3001250" y="2713988"/>
            <a:ext cx="0" cy="436500"/>
          </a:xfrm>
          <a:prstGeom prst="straightConnector1">
            <a:avLst/>
          </a:prstGeom>
          <a:noFill/>
          <a:ln cap="flat" cmpd="sng" w="28575">
            <a:solidFill>
              <a:schemeClr val="dk2"/>
            </a:solidFill>
            <a:prstDash val="solid"/>
            <a:round/>
            <a:headEnd len="med" w="med" type="none"/>
            <a:tailEnd len="med" w="med" type="triangle"/>
          </a:ln>
        </p:spPr>
      </p:cxnSp>
      <p:cxnSp>
        <p:nvCxnSpPr>
          <p:cNvPr id="511" name="Google Shape;511;p25"/>
          <p:cNvCxnSpPr>
            <a:stCxn id="507" idx="0"/>
            <a:endCxn id="508" idx="2"/>
          </p:cNvCxnSpPr>
          <p:nvPr/>
        </p:nvCxnSpPr>
        <p:spPr>
          <a:xfrm rot="10800000">
            <a:off x="3001250" y="4038850"/>
            <a:ext cx="0" cy="436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0" st="0"/>
                                            </p:txEl>
                                          </p:spTgt>
                                        </p:tgtEl>
                                        <p:attrNameLst>
                                          <p:attrName>style.visibility</p:attrName>
                                        </p:attrNameLst>
                                      </p:cBhvr>
                                      <p:to>
                                        <p:strVal val="visible"/>
                                      </p:to>
                                    </p:set>
                                    <p:animEffect filter="fade" transition="in">
                                      <p:cBhvr>
                                        <p:cTn dur="1000"/>
                                        <p:tgtEl>
                                          <p:spTgt spid="5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1" st="1"/>
                                            </p:txEl>
                                          </p:spTgt>
                                        </p:tgtEl>
                                        <p:attrNameLst>
                                          <p:attrName>style.visibility</p:attrName>
                                        </p:attrNameLst>
                                      </p:cBhvr>
                                      <p:to>
                                        <p:strVal val="visible"/>
                                      </p:to>
                                    </p:set>
                                    <p:animEffect filter="fade" transition="in">
                                      <p:cBhvr>
                                        <p:cTn dur="1000"/>
                                        <p:tgtEl>
                                          <p:spTgt spid="5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2" st="2"/>
                                            </p:txEl>
                                          </p:spTgt>
                                        </p:tgtEl>
                                        <p:attrNameLst>
                                          <p:attrName>style.visibility</p:attrName>
                                        </p:attrNameLst>
                                      </p:cBhvr>
                                      <p:to>
                                        <p:strVal val="visible"/>
                                      </p:to>
                                    </p:set>
                                    <p:animEffect filter="fade" transition="in">
                                      <p:cBhvr>
                                        <p:cTn dur="1000"/>
                                        <p:tgtEl>
                                          <p:spTgt spid="5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3" st="3"/>
                                            </p:txEl>
                                          </p:spTgt>
                                        </p:tgtEl>
                                        <p:attrNameLst>
                                          <p:attrName>style.visibility</p:attrName>
                                        </p:attrNameLst>
                                      </p:cBhvr>
                                      <p:to>
                                        <p:strVal val="visible"/>
                                      </p:to>
                                    </p:set>
                                    <p:animEffect filter="fade" transition="in">
                                      <p:cBhvr>
                                        <p:cTn dur="1000"/>
                                        <p:tgtEl>
                                          <p:spTgt spid="5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4" st="4"/>
                                            </p:txEl>
                                          </p:spTgt>
                                        </p:tgtEl>
                                        <p:attrNameLst>
                                          <p:attrName>style.visibility</p:attrName>
                                        </p:attrNameLst>
                                      </p:cBhvr>
                                      <p:to>
                                        <p:strVal val="visible"/>
                                      </p:to>
                                    </p:set>
                                    <p:animEffect filter="fade" transition="in">
                                      <p:cBhvr>
                                        <p:cTn dur="1000"/>
                                        <p:tgtEl>
                                          <p:spTgt spid="5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Multi-headed Attention Layers</a:t>
            </a:r>
            <a:endParaRPr/>
          </a:p>
        </p:txBody>
      </p:sp>
      <p:sp>
        <p:nvSpPr>
          <p:cNvPr id="518" name="Google Shape;518;p26"/>
          <p:cNvSpPr/>
          <p:nvPr/>
        </p:nvSpPr>
        <p:spPr>
          <a:xfrm>
            <a:off x="604000" y="4636025"/>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Calibri"/>
              <a:ea typeface="Calibri"/>
              <a:cs typeface="Calibri"/>
              <a:sym typeface="Calibri"/>
            </a:endParaRPr>
          </a:p>
        </p:txBody>
      </p:sp>
      <p:sp>
        <p:nvSpPr>
          <p:cNvPr id="519" name="Google Shape;519;p26"/>
          <p:cNvSpPr/>
          <p:nvPr/>
        </p:nvSpPr>
        <p:spPr>
          <a:xfrm>
            <a:off x="738625" y="4792275"/>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Calibri"/>
              <a:ea typeface="Calibri"/>
              <a:cs typeface="Calibri"/>
              <a:sym typeface="Calibri"/>
            </a:endParaRPr>
          </a:p>
        </p:txBody>
      </p:sp>
      <p:sp>
        <p:nvSpPr>
          <p:cNvPr id="520" name="Google Shape;520;p26"/>
          <p:cNvSpPr/>
          <p:nvPr/>
        </p:nvSpPr>
        <p:spPr>
          <a:xfrm>
            <a:off x="931700" y="4939100"/>
            <a:ext cx="3777300" cy="888300"/>
          </a:xfrm>
          <a:prstGeom prst="roundRect">
            <a:avLst>
              <a:gd fmla="val 16667" name="adj"/>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500">
                <a:latin typeface="Calibri"/>
                <a:ea typeface="Calibri"/>
                <a:cs typeface="Calibri"/>
                <a:sym typeface="Calibri"/>
              </a:rPr>
              <a:t>Self-attention Layer</a:t>
            </a:r>
            <a:endParaRPr sz="2500">
              <a:latin typeface="Calibri"/>
              <a:ea typeface="Calibri"/>
              <a:cs typeface="Calibri"/>
              <a:sym typeface="Calibri"/>
            </a:endParaRPr>
          </a:p>
        </p:txBody>
      </p:sp>
      <p:sp>
        <p:nvSpPr>
          <p:cNvPr id="521" name="Google Shape;521;p26"/>
          <p:cNvSpPr/>
          <p:nvPr/>
        </p:nvSpPr>
        <p:spPr>
          <a:xfrm>
            <a:off x="604000" y="3418638"/>
            <a:ext cx="1093500" cy="63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522" name="Google Shape;522;p26"/>
          <p:cNvSpPr/>
          <p:nvPr/>
        </p:nvSpPr>
        <p:spPr>
          <a:xfrm>
            <a:off x="2080525" y="3418638"/>
            <a:ext cx="1093500" cy="63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523" name="Google Shape;523;p26"/>
          <p:cNvSpPr/>
          <p:nvPr/>
        </p:nvSpPr>
        <p:spPr>
          <a:xfrm>
            <a:off x="3515900" y="3418638"/>
            <a:ext cx="1093500" cy="63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r>
              <a:rPr b="1" baseline="-25000" lang="en-IE" sz="2400">
                <a:solidFill>
                  <a:schemeClr val="dk1"/>
                </a:solidFill>
                <a:latin typeface="Calibri"/>
                <a:ea typeface="Calibri"/>
                <a:cs typeface="Calibri"/>
                <a:sym typeface="Calibri"/>
              </a:rPr>
              <a:t>3</a:t>
            </a:r>
            <a:endParaRPr baseline="-25000">
              <a:solidFill>
                <a:schemeClr val="dk1"/>
              </a:solidFill>
            </a:endParaRPr>
          </a:p>
        </p:txBody>
      </p:sp>
      <p:cxnSp>
        <p:nvCxnSpPr>
          <p:cNvPr id="524" name="Google Shape;524;p26"/>
          <p:cNvCxnSpPr>
            <a:endCxn id="521" idx="2"/>
          </p:cNvCxnSpPr>
          <p:nvPr/>
        </p:nvCxnSpPr>
        <p:spPr>
          <a:xfrm flipH="1" rot="10800000">
            <a:off x="1149850" y="4048938"/>
            <a:ext cx="900" cy="575400"/>
          </a:xfrm>
          <a:prstGeom prst="straightConnector1">
            <a:avLst/>
          </a:prstGeom>
          <a:noFill/>
          <a:ln cap="flat" cmpd="sng" w="28575">
            <a:solidFill>
              <a:schemeClr val="dk2"/>
            </a:solidFill>
            <a:prstDash val="solid"/>
            <a:round/>
            <a:headEnd len="med" w="med" type="none"/>
            <a:tailEnd len="med" w="med" type="triangle"/>
          </a:ln>
        </p:spPr>
      </p:cxnSp>
      <p:cxnSp>
        <p:nvCxnSpPr>
          <p:cNvPr id="525" name="Google Shape;525;p26"/>
          <p:cNvCxnSpPr>
            <a:stCxn id="519" idx="0"/>
            <a:endCxn id="522" idx="2"/>
          </p:cNvCxnSpPr>
          <p:nvPr/>
        </p:nvCxnSpPr>
        <p:spPr>
          <a:xfrm rot="10800000">
            <a:off x="2627275" y="4048875"/>
            <a:ext cx="0" cy="743400"/>
          </a:xfrm>
          <a:prstGeom prst="straightConnector1">
            <a:avLst/>
          </a:prstGeom>
          <a:noFill/>
          <a:ln cap="flat" cmpd="sng" w="28575">
            <a:solidFill>
              <a:schemeClr val="dk2"/>
            </a:solidFill>
            <a:prstDash val="solid"/>
            <a:round/>
            <a:headEnd len="med" w="med" type="none"/>
            <a:tailEnd len="med" w="med" type="triangle"/>
          </a:ln>
        </p:spPr>
      </p:cxnSp>
      <p:cxnSp>
        <p:nvCxnSpPr>
          <p:cNvPr id="526" name="Google Shape;526;p26"/>
          <p:cNvCxnSpPr>
            <a:endCxn id="523" idx="2"/>
          </p:cNvCxnSpPr>
          <p:nvPr/>
        </p:nvCxnSpPr>
        <p:spPr>
          <a:xfrm flipH="1" rot="10800000">
            <a:off x="4048550" y="4048938"/>
            <a:ext cx="14100" cy="940200"/>
          </a:xfrm>
          <a:prstGeom prst="straightConnector1">
            <a:avLst/>
          </a:prstGeom>
          <a:noFill/>
          <a:ln cap="flat" cmpd="sng" w="28575">
            <a:solidFill>
              <a:schemeClr val="dk2"/>
            </a:solidFill>
            <a:prstDash val="solid"/>
            <a:round/>
            <a:headEnd len="med" w="med" type="none"/>
            <a:tailEnd len="med" w="med" type="triangle"/>
          </a:ln>
        </p:spPr>
      </p:cxnSp>
      <p:sp>
        <p:nvSpPr>
          <p:cNvPr id="527" name="Google Shape;527;p26"/>
          <p:cNvSpPr/>
          <p:nvPr/>
        </p:nvSpPr>
        <p:spPr>
          <a:xfrm>
            <a:off x="881725" y="2489763"/>
            <a:ext cx="3491100" cy="630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Multi-layer Perceptron</a:t>
            </a:r>
            <a:endParaRPr sz="1800">
              <a:latin typeface="Calibri"/>
              <a:ea typeface="Calibri"/>
              <a:cs typeface="Calibri"/>
              <a:sym typeface="Calibri"/>
            </a:endParaRPr>
          </a:p>
        </p:txBody>
      </p:sp>
      <p:sp>
        <p:nvSpPr>
          <p:cNvPr id="528" name="Google Shape;528;p26"/>
          <p:cNvSpPr/>
          <p:nvPr/>
        </p:nvSpPr>
        <p:spPr>
          <a:xfrm>
            <a:off x="2080525" y="1560863"/>
            <a:ext cx="1093500" cy="63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y</a:t>
            </a:r>
            <a:endParaRPr baseline="-25000">
              <a:solidFill>
                <a:schemeClr val="dk1"/>
              </a:solidFill>
            </a:endParaRPr>
          </a:p>
        </p:txBody>
      </p:sp>
      <p:cxnSp>
        <p:nvCxnSpPr>
          <p:cNvPr id="529" name="Google Shape;529;p26"/>
          <p:cNvCxnSpPr>
            <a:stCxn id="521" idx="0"/>
            <a:endCxn id="527" idx="4"/>
          </p:cNvCxnSpPr>
          <p:nvPr/>
        </p:nvCxnSpPr>
        <p:spPr>
          <a:xfrm flipH="1" rot="10800000">
            <a:off x="1150750" y="3120138"/>
            <a:ext cx="1476600" cy="298500"/>
          </a:xfrm>
          <a:prstGeom prst="straightConnector1">
            <a:avLst/>
          </a:prstGeom>
          <a:noFill/>
          <a:ln cap="flat" cmpd="sng" w="28575">
            <a:solidFill>
              <a:schemeClr val="dk2"/>
            </a:solidFill>
            <a:prstDash val="solid"/>
            <a:round/>
            <a:headEnd len="med" w="med" type="none"/>
            <a:tailEnd len="med" w="med" type="triangle"/>
          </a:ln>
        </p:spPr>
      </p:cxnSp>
      <p:cxnSp>
        <p:nvCxnSpPr>
          <p:cNvPr id="530" name="Google Shape;530;p26"/>
          <p:cNvCxnSpPr>
            <a:stCxn id="522" idx="0"/>
            <a:endCxn id="527" idx="4"/>
          </p:cNvCxnSpPr>
          <p:nvPr/>
        </p:nvCxnSpPr>
        <p:spPr>
          <a:xfrm rot="10800000">
            <a:off x="2627275" y="3120138"/>
            <a:ext cx="0" cy="298500"/>
          </a:xfrm>
          <a:prstGeom prst="straightConnector1">
            <a:avLst/>
          </a:prstGeom>
          <a:noFill/>
          <a:ln cap="flat" cmpd="sng" w="28575">
            <a:solidFill>
              <a:schemeClr val="dk2"/>
            </a:solidFill>
            <a:prstDash val="solid"/>
            <a:round/>
            <a:headEnd len="med" w="med" type="none"/>
            <a:tailEnd len="med" w="med" type="triangle"/>
          </a:ln>
        </p:spPr>
      </p:cxnSp>
      <p:cxnSp>
        <p:nvCxnSpPr>
          <p:cNvPr id="531" name="Google Shape;531;p26"/>
          <p:cNvCxnSpPr>
            <a:stCxn id="523" idx="0"/>
            <a:endCxn id="527" idx="4"/>
          </p:cNvCxnSpPr>
          <p:nvPr/>
        </p:nvCxnSpPr>
        <p:spPr>
          <a:xfrm rot="10800000">
            <a:off x="2627150" y="3120138"/>
            <a:ext cx="1435500" cy="298500"/>
          </a:xfrm>
          <a:prstGeom prst="straightConnector1">
            <a:avLst/>
          </a:prstGeom>
          <a:noFill/>
          <a:ln cap="flat" cmpd="sng" w="28575">
            <a:solidFill>
              <a:schemeClr val="dk2"/>
            </a:solidFill>
            <a:prstDash val="solid"/>
            <a:round/>
            <a:headEnd len="med" w="med" type="none"/>
            <a:tailEnd len="med" w="med" type="triangle"/>
          </a:ln>
        </p:spPr>
      </p:cxnSp>
      <p:cxnSp>
        <p:nvCxnSpPr>
          <p:cNvPr id="532" name="Google Shape;532;p26"/>
          <p:cNvCxnSpPr>
            <a:stCxn id="527" idx="0"/>
            <a:endCxn id="528" idx="2"/>
          </p:cNvCxnSpPr>
          <p:nvPr/>
        </p:nvCxnSpPr>
        <p:spPr>
          <a:xfrm rot="10800000">
            <a:off x="2627275" y="2191263"/>
            <a:ext cx="0" cy="298500"/>
          </a:xfrm>
          <a:prstGeom prst="straightConnector1">
            <a:avLst/>
          </a:prstGeom>
          <a:noFill/>
          <a:ln cap="flat" cmpd="sng" w="28575">
            <a:solidFill>
              <a:schemeClr val="dk2"/>
            </a:solidFill>
            <a:prstDash val="solid"/>
            <a:round/>
            <a:headEnd len="med" w="med" type="none"/>
            <a:tailEnd len="med" w="med" type="triangle"/>
          </a:ln>
        </p:spPr>
      </p:cxnSp>
      <p:sp>
        <p:nvSpPr>
          <p:cNvPr id="533" name="Google Shape;533;p26"/>
          <p:cNvSpPr txBox="1"/>
          <p:nvPr>
            <p:ph idx="1" type="body"/>
          </p:nvPr>
        </p:nvSpPr>
        <p:spPr>
          <a:xfrm>
            <a:off x="6133400" y="1825625"/>
            <a:ext cx="52203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can also train different multiple (different) self-attention models on the same input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Concatenate results and reduce with a MLP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Transformers</a:t>
            </a:r>
            <a:endParaRPr/>
          </a:p>
        </p:txBody>
      </p:sp>
      <p:sp>
        <p:nvSpPr>
          <p:cNvPr id="540" name="Google Shape;540;p27"/>
          <p:cNvSpPr txBox="1"/>
          <p:nvPr>
            <p:ph idx="1" type="body"/>
          </p:nvPr>
        </p:nvSpPr>
        <p:spPr>
          <a:xfrm>
            <a:off x="838200" y="1825625"/>
            <a:ext cx="63798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Transformer models like BERT produce many state-of-the-art results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Huge stack of multi-head self-attention layers (GPT v3 has 175 billion parameters)</a:t>
            </a:r>
            <a:endParaRPr/>
          </a:p>
        </p:txBody>
      </p:sp>
      <p:pic>
        <p:nvPicPr>
          <p:cNvPr id="541" name="Google Shape;541;p27"/>
          <p:cNvPicPr preferRelativeResize="0"/>
          <p:nvPr/>
        </p:nvPicPr>
        <p:blipFill>
          <a:blip r:embed="rId3">
            <a:alphaModFix/>
          </a:blip>
          <a:stretch>
            <a:fillRect/>
          </a:stretch>
        </p:blipFill>
        <p:spPr>
          <a:xfrm>
            <a:off x="7848850" y="936775"/>
            <a:ext cx="3581400" cy="4629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BERT</a:t>
            </a:r>
            <a:endParaRPr/>
          </a:p>
        </p:txBody>
      </p:sp>
      <p:pic>
        <p:nvPicPr>
          <p:cNvPr id="548" name="Google Shape;548;p28"/>
          <p:cNvPicPr preferRelativeResize="0"/>
          <p:nvPr/>
        </p:nvPicPr>
        <p:blipFill>
          <a:blip r:embed="rId3">
            <a:alphaModFix/>
          </a:blip>
          <a:stretch>
            <a:fillRect/>
          </a:stretch>
        </p:blipFill>
        <p:spPr>
          <a:xfrm>
            <a:off x="6301700" y="593350"/>
            <a:ext cx="4483750" cy="3036150"/>
          </a:xfrm>
          <a:prstGeom prst="rect">
            <a:avLst/>
          </a:prstGeom>
          <a:noFill/>
          <a:ln>
            <a:noFill/>
          </a:ln>
        </p:spPr>
      </p:pic>
      <p:pic>
        <p:nvPicPr>
          <p:cNvPr id="549" name="Google Shape;549;p28"/>
          <p:cNvPicPr preferRelativeResize="0"/>
          <p:nvPr/>
        </p:nvPicPr>
        <p:blipFill>
          <a:blip r:embed="rId4">
            <a:alphaModFix/>
          </a:blip>
          <a:stretch>
            <a:fillRect/>
          </a:stretch>
        </p:blipFill>
        <p:spPr>
          <a:xfrm>
            <a:off x="724000" y="3916538"/>
            <a:ext cx="6110626" cy="1920475"/>
          </a:xfrm>
          <a:prstGeom prst="rect">
            <a:avLst/>
          </a:prstGeom>
          <a:noFill/>
          <a:ln>
            <a:noFill/>
          </a:ln>
        </p:spPr>
      </p:pic>
      <p:sp>
        <p:nvSpPr>
          <p:cNvPr id="550" name="Google Shape;550;p28"/>
          <p:cNvSpPr/>
          <p:nvPr/>
        </p:nvSpPr>
        <p:spPr>
          <a:xfrm>
            <a:off x="3674425" y="6124050"/>
            <a:ext cx="8059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100"/>
              <a:t>Image source: https://towardsdatascience.com/bert-explained-state-of-the-art-language-model-for-nlp-f8b21a9b6270</a:t>
            </a:r>
            <a:endParaRPr sz="1100"/>
          </a:p>
        </p:txBody>
      </p:sp>
      <p:sp>
        <p:nvSpPr>
          <p:cNvPr id="551" name="Google Shape;551;p28"/>
          <p:cNvSpPr/>
          <p:nvPr/>
        </p:nvSpPr>
        <p:spPr>
          <a:xfrm>
            <a:off x="3917525" y="1542700"/>
            <a:ext cx="2673900" cy="110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000">
                <a:latin typeface="Calibri"/>
                <a:ea typeface="Calibri"/>
                <a:cs typeface="Calibri"/>
                <a:sym typeface="Calibri"/>
              </a:rPr>
              <a:t>Masked Language Model </a:t>
            </a:r>
            <a:endParaRPr sz="2000">
              <a:latin typeface="Calibri"/>
              <a:ea typeface="Calibri"/>
              <a:cs typeface="Calibri"/>
              <a:sym typeface="Calibri"/>
            </a:endParaRPr>
          </a:p>
        </p:txBody>
      </p:sp>
      <p:sp>
        <p:nvSpPr>
          <p:cNvPr id="552" name="Google Shape;552;p28"/>
          <p:cNvSpPr/>
          <p:nvPr/>
        </p:nvSpPr>
        <p:spPr>
          <a:xfrm>
            <a:off x="6535325" y="4325075"/>
            <a:ext cx="2673900" cy="110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000">
                <a:latin typeface="Calibri"/>
                <a:ea typeface="Calibri"/>
                <a:cs typeface="Calibri"/>
                <a:sym typeface="Calibri"/>
              </a:rPr>
              <a:t>Next Sentence Prediction</a:t>
            </a:r>
            <a:endParaRPr sz="2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9"/>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Discussion</a:t>
            </a:r>
            <a:endParaRPr/>
          </a:p>
        </p:txBody>
      </p:sp>
      <p:sp>
        <p:nvSpPr>
          <p:cNvPr id="559" name="Google Shape;559;p29"/>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How does encoding and attention help with predicting sentiment for this sentence?</a:t>
            </a:r>
            <a:endParaRPr/>
          </a:p>
        </p:txBody>
      </p:sp>
      <p:sp>
        <p:nvSpPr>
          <p:cNvPr id="560" name="Google Shape;560;p29"/>
          <p:cNvSpPr txBox="1"/>
          <p:nvPr>
            <p:ph idx="11" type="ftr"/>
          </p:nvPr>
        </p:nvSpPr>
        <p:spPr>
          <a:xfrm>
            <a:off x="7826829" y="6361571"/>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561" name="Google Shape;561;p29"/>
          <p:cNvSpPr/>
          <p:nvPr/>
        </p:nvSpPr>
        <p:spPr>
          <a:xfrm>
            <a:off x="997200" y="5145850"/>
            <a:ext cx="9238200" cy="106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The hotel was superb but the rooms were small</a:t>
            </a:r>
            <a:endParaRPr sz="3000">
              <a:latin typeface="Calibri"/>
              <a:ea typeface="Calibri"/>
              <a:cs typeface="Calibri"/>
              <a:sym typeface="Calibri"/>
            </a:endParaRPr>
          </a:p>
        </p:txBody>
      </p:sp>
      <p:sp>
        <p:nvSpPr>
          <p:cNvPr id="562" name="Google Shape;562;p29"/>
          <p:cNvSpPr/>
          <p:nvPr/>
        </p:nvSpPr>
        <p:spPr>
          <a:xfrm>
            <a:off x="4027325" y="5391250"/>
            <a:ext cx="1392300" cy="7245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7083775" y="4910675"/>
            <a:ext cx="1853100" cy="592800"/>
          </a:xfrm>
          <a:prstGeom prst="uturnArrow">
            <a:avLst>
              <a:gd fmla="val 25000" name="adj1"/>
              <a:gd fmla="val 25000" name="adj2"/>
              <a:gd fmla="val 25000" name="adj3"/>
              <a:gd fmla="val 43750" name="adj4"/>
              <a:gd fmla="val 100000" name="adj5"/>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1000"/>
                                        <p:tgtEl>
                                          <p:spTgt spid="562"/>
                                        </p:tgtEl>
                                        <p:attrNameLst>
                                          <p:attrName>ppt_w</p:attrName>
                                        </p:attrNameLst>
                                      </p:cBhvr>
                                      <p:tavLst>
                                        <p:tav fmla="" tm="0">
                                          <p:val>
                                            <p:strVal val="0"/>
                                          </p:val>
                                        </p:tav>
                                        <p:tav fmla="" tm="100000">
                                          <p:val>
                                            <p:strVal val="#ppt_w"/>
                                          </p:val>
                                        </p:tav>
                                      </p:tavLst>
                                    </p:anim>
                                    <p:anim calcmode="lin" valueType="num">
                                      <p:cBhvr additive="base">
                                        <p:cTn dur="1000"/>
                                        <p:tgtEl>
                                          <p:spTgt spid="56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0"/>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6100"/>
              <a:t>Word Embedding Applications</a:t>
            </a:r>
            <a:endParaRPr sz="6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Word Similarity</a:t>
            </a:r>
            <a:endParaRPr/>
          </a:p>
        </p:txBody>
      </p:sp>
      <p:sp>
        <p:nvSpPr>
          <p:cNvPr id="576" name="Google Shape;576;p31"/>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Word similarity is typically calculated using </a:t>
            </a:r>
            <a:r>
              <a:rPr b="1" lang="en-IE"/>
              <a:t>cosine similarity</a:t>
            </a:r>
            <a:r>
              <a:rPr lang="en-IE"/>
              <a:t> or </a:t>
            </a:r>
            <a:r>
              <a:rPr b="1" lang="en-IE"/>
              <a:t>Euclidean similarity:</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Cosine produces negative values that are hard to interpret</a:t>
            </a:r>
            <a:endParaRPr/>
          </a:p>
          <a:p>
            <a:pPr indent="0" lvl="0" marL="0" rtl="0" algn="l">
              <a:spcBef>
                <a:spcPts val="1000"/>
              </a:spcBef>
              <a:spcAft>
                <a:spcPts val="0"/>
              </a:spcAft>
              <a:buNone/>
            </a:pPr>
            <a:r>
              <a:rPr lang="en-IE"/>
              <a:t>Euclidean distance is often strongly affected by word frequency</a:t>
            </a:r>
            <a:endParaRPr/>
          </a:p>
          <a:p>
            <a:pPr indent="0" lvl="0" marL="0" rtl="0" algn="l">
              <a:spcBef>
                <a:spcPts val="1000"/>
              </a:spcBef>
              <a:spcAft>
                <a:spcPts val="0"/>
              </a:spcAft>
              <a:buNone/>
            </a:pPr>
            <a:r>
              <a:t/>
            </a:r>
            <a:endParaRPr/>
          </a:p>
        </p:txBody>
      </p:sp>
      <p:sp>
        <p:nvSpPr>
          <p:cNvPr id="577" name="Google Shape;577;p31"/>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pic>
        <p:nvPicPr>
          <p:cNvPr id="578" name="Google Shape;578;p31"/>
          <p:cNvPicPr preferRelativeResize="0"/>
          <p:nvPr/>
        </p:nvPicPr>
        <p:blipFill>
          <a:blip r:embed="rId3">
            <a:alphaModFix/>
          </a:blip>
          <a:stretch>
            <a:fillRect/>
          </a:stretch>
        </p:blipFill>
        <p:spPr>
          <a:xfrm>
            <a:off x="1559175" y="2854475"/>
            <a:ext cx="3352342" cy="914275"/>
          </a:xfrm>
          <a:prstGeom prst="rect">
            <a:avLst/>
          </a:prstGeom>
          <a:noFill/>
          <a:ln>
            <a:noFill/>
          </a:ln>
        </p:spPr>
      </p:pic>
      <p:pic>
        <p:nvPicPr>
          <p:cNvPr id="579" name="Google Shape;579;p31"/>
          <p:cNvPicPr preferRelativeResize="0"/>
          <p:nvPr/>
        </p:nvPicPr>
        <p:blipFill>
          <a:blip r:embed="rId4">
            <a:alphaModFix/>
          </a:blip>
          <a:stretch>
            <a:fillRect/>
          </a:stretch>
        </p:blipFill>
        <p:spPr>
          <a:xfrm>
            <a:off x="6726250" y="3171825"/>
            <a:ext cx="3152775" cy="361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Document similarity</a:t>
            </a:r>
            <a:endParaRPr/>
          </a:p>
        </p:txBody>
      </p:sp>
      <p:sp>
        <p:nvSpPr>
          <p:cNvPr id="586" name="Google Shape;586;p32"/>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Document similarity can be done either by averaging similarity: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Or by average vectors (mean-pooling):</a:t>
            </a:r>
            <a:endParaRPr/>
          </a:p>
          <a:p>
            <a:pPr indent="0" lvl="0" marL="0" rtl="0" algn="l">
              <a:spcBef>
                <a:spcPts val="1000"/>
              </a:spcBef>
              <a:spcAft>
                <a:spcPts val="0"/>
              </a:spcAft>
              <a:buNone/>
            </a:pPr>
            <a:r>
              <a:t/>
            </a:r>
            <a:endParaRPr/>
          </a:p>
        </p:txBody>
      </p:sp>
      <p:sp>
        <p:nvSpPr>
          <p:cNvPr id="587" name="Google Shape;587;p32"/>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pic>
        <p:nvPicPr>
          <p:cNvPr id="588" name="Google Shape;588;p32"/>
          <p:cNvPicPr preferRelativeResize="0"/>
          <p:nvPr/>
        </p:nvPicPr>
        <p:blipFill>
          <a:blip r:embed="rId3">
            <a:alphaModFix/>
          </a:blip>
          <a:stretch>
            <a:fillRect/>
          </a:stretch>
        </p:blipFill>
        <p:spPr>
          <a:xfrm>
            <a:off x="3024863" y="2514725"/>
            <a:ext cx="6142265" cy="914275"/>
          </a:xfrm>
          <a:prstGeom prst="rect">
            <a:avLst/>
          </a:prstGeom>
          <a:noFill/>
          <a:ln>
            <a:noFill/>
          </a:ln>
        </p:spPr>
      </p:pic>
      <p:pic>
        <p:nvPicPr>
          <p:cNvPr id="589" name="Google Shape;589;p32"/>
          <p:cNvPicPr preferRelativeResize="0"/>
          <p:nvPr/>
        </p:nvPicPr>
        <p:blipFill>
          <a:blip r:embed="rId4">
            <a:alphaModFix/>
          </a:blip>
          <a:stretch>
            <a:fillRect/>
          </a:stretch>
        </p:blipFill>
        <p:spPr>
          <a:xfrm>
            <a:off x="2343150" y="4168988"/>
            <a:ext cx="7505700" cy="1304925"/>
          </a:xfrm>
          <a:prstGeom prst="rect">
            <a:avLst/>
          </a:prstGeom>
          <a:noFill/>
          <a:ln>
            <a:noFill/>
          </a:ln>
        </p:spPr>
      </p:pic>
      <p:sp>
        <p:nvSpPr>
          <p:cNvPr id="590" name="Google Shape;590;p32"/>
          <p:cNvSpPr/>
          <p:nvPr/>
        </p:nvSpPr>
        <p:spPr>
          <a:xfrm>
            <a:off x="9595525" y="2690500"/>
            <a:ext cx="2159700" cy="1325700"/>
          </a:xfrm>
          <a:prstGeom prst="roundRect">
            <a:avLst>
              <a:gd fmla="val 16667" name="adj"/>
            </a:avLst>
          </a:prstGeom>
          <a:solidFill>
            <a:srgbClr val="C050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Both methods fail on all but </a:t>
            </a:r>
            <a:r>
              <a:rPr lang="en-IE" sz="1800" u="sng">
                <a:solidFill>
                  <a:srgbClr val="FFFFFF"/>
                </a:solidFill>
                <a:latin typeface="Helvetica Neue"/>
                <a:ea typeface="Helvetica Neue"/>
                <a:cs typeface="Helvetica Neue"/>
                <a:sym typeface="Helvetica Neue"/>
              </a:rPr>
              <a:t>short</a:t>
            </a:r>
            <a:r>
              <a:rPr lang="en-IE" sz="1800">
                <a:solidFill>
                  <a:srgbClr val="FFFFFF"/>
                </a:solidFill>
                <a:latin typeface="Helvetica Neue"/>
                <a:ea typeface="Helvetica Neue"/>
                <a:cs typeface="Helvetica Neue"/>
                <a:sym typeface="Helvetica Neue"/>
              </a:rPr>
              <a:t> documents</a:t>
            </a:r>
            <a:endParaRPr sz="18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5700"/>
              <a:t>Attention and Transformers</a:t>
            </a:r>
            <a:endParaRPr sz="5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Analogy</a:t>
            </a:r>
            <a:endParaRPr/>
          </a:p>
        </p:txBody>
      </p:sp>
      <p:sp>
        <p:nvSpPr>
          <p:cNvPr id="597" name="Google Shape;597;p33"/>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X is to ‘king’ as ‘man’ is to ‘woman’</a:t>
            </a:r>
            <a:endParaRPr/>
          </a:p>
          <a:p>
            <a:pPr indent="0" lvl="0" marL="0" rtl="0" algn="l">
              <a:spcBef>
                <a:spcPts val="1000"/>
              </a:spcBef>
              <a:spcAft>
                <a:spcPts val="0"/>
              </a:spcAft>
              <a:buNone/>
            </a:pPr>
            <a:r>
              <a:rPr lang="en-IE"/>
              <a:t>Mathematically, we wish to find </a:t>
            </a:r>
            <a:r>
              <a:rPr b="1" lang="en-IE"/>
              <a:t>w</a:t>
            </a:r>
            <a:r>
              <a:rPr baseline="-25000" lang="en-IE"/>
              <a:t>x</a:t>
            </a:r>
            <a:r>
              <a:rPr lang="en-IE"/>
              <a:t> ≃ </a:t>
            </a:r>
            <a:r>
              <a:rPr b="1" lang="en-IE"/>
              <a:t>w</a:t>
            </a:r>
            <a:r>
              <a:rPr baseline="-25000" lang="en-IE"/>
              <a:t>king</a:t>
            </a:r>
            <a:r>
              <a:rPr lang="en-IE"/>
              <a:t> - </a:t>
            </a:r>
            <a:r>
              <a:rPr b="1" lang="en-IE"/>
              <a:t>w</a:t>
            </a:r>
            <a:r>
              <a:rPr baseline="-25000" lang="en-IE"/>
              <a:t>man</a:t>
            </a:r>
            <a:r>
              <a:rPr lang="en-IE"/>
              <a:t> +</a:t>
            </a:r>
            <a:r>
              <a:rPr b="1" lang="en-IE"/>
              <a:t> w</a:t>
            </a:r>
            <a:r>
              <a:rPr baseline="-25000" lang="en-IE"/>
              <a:t>woman</a:t>
            </a:r>
            <a:endParaRPr baseline="-25000"/>
          </a:p>
          <a:p>
            <a:pPr indent="0" lvl="0" marL="0" rtl="0" algn="l">
              <a:spcBef>
                <a:spcPts val="1000"/>
              </a:spcBef>
              <a:spcAft>
                <a:spcPts val="0"/>
              </a:spcAft>
              <a:buNone/>
            </a:pPr>
            <a:r>
              <a:rPr lang="en-IE"/>
              <a:t>Or: </a:t>
            </a:r>
            <a:endParaRPr/>
          </a:p>
          <a:p>
            <a:pPr indent="0" lvl="0" marL="0" rtl="0" algn="l">
              <a:spcBef>
                <a:spcPts val="1000"/>
              </a:spcBef>
              <a:spcAft>
                <a:spcPts val="0"/>
              </a:spcAft>
              <a:buNone/>
            </a:pPr>
            <a:r>
              <a:rPr lang="en-IE"/>
              <a:t>      analogy(</a:t>
            </a:r>
            <a:r>
              <a:rPr b="1" lang="en-IE"/>
              <a:t>m</a:t>
            </a:r>
            <a:r>
              <a:rPr lang="en-IE"/>
              <a:t>, </a:t>
            </a:r>
            <a:r>
              <a:rPr b="1" lang="en-IE"/>
              <a:t>w</a:t>
            </a:r>
            <a:r>
              <a:rPr lang="en-IE"/>
              <a:t> → </a:t>
            </a:r>
            <a:r>
              <a:rPr b="1" lang="en-IE"/>
              <a:t>k</a:t>
            </a:r>
            <a:r>
              <a:rPr lang="en-IE"/>
              <a:t>) = argmax cos(</a:t>
            </a:r>
            <a:r>
              <a:rPr b="1" lang="en-IE"/>
              <a:t>v</a:t>
            </a:r>
            <a:r>
              <a:rPr lang="en-IE"/>
              <a:t>, </a:t>
            </a:r>
            <a:r>
              <a:rPr b="1" lang="en-IE"/>
              <a:t>k</a:t>
            </a:r>
            <a:r>
              <a:rPr lang="en-IE"/>
              <a:t> - </a:t>
            </a:r>
            <a:r>
              <a:rPr b="1" lang="en-IE"/>
              <a:t>m</a:t>
            </a:r>
            <a:r>
              <a:rPr lang="en-IE"/>
              <a:t> + </a:t>
            </a:r>
            <a:r>
              <a:rPr b="1" lang="en-IE"/>
              <a:t>w</a:t>
            </a:r>
            <a:r>
              <a:rPr lang="en-IE"/>
              <a:t>)</a:t>
            </a:r>
            <a:endParaRPr/>
          </a:p>
          <a:p>
            <a:pPr indent="0" lvl="0" marL="0" rtl="0" algn="l">
              <a:spcBef>
                <a:spcPts val="1000"/>
              </a:spcBef>
              <a:spcAft>
                <a:spcPts val="0"/>
              </a:spcAft>
              <a:buNone/>
            </a:pPr>
            <a:r>
              <a:rPr lang="en-IE"/>
              <a:t>If we first normalize all vectors</a:t>
            </a:r>
            <a:endParaRPr/>
          </a:p>
          <a:p>
            <a:pPr indent="0" lvl="0" marL="0" rtl="0" algn="l">
              <a:spcBef>
                <a:spcPts val="1000"/>
              </a:spcBef>
              <a:spcAft>
                <a:spcPts val="0"/>
              </a:spcAft>
              <a:buNone/>
            </a:pPr>
            <a:r>
              <a:rPr lang="en-IE"/>
              <a:t>      analogy(</a:t>
            </a:r>
            <a:r>
              <a:rPr b="1" lang="en-IE"/>
              <a:t>m</a:t>
            </a:r>
            <a:r>
              <a:rPr lang="en-IE"/>
              <a:t>, </a:t>
            </a:r>
            <a:r>
              <a:rPr b="1" lang="en-IE"/>
              <a:t>w</a:t>
            </a:r>
            <a:r>
              <a:rPr lang="en-IE"/>
              <a:t> → </a:t>
            </a:r>
            <a:r>
              <a:rPr b="1" lang="en-IE"/>
              <a:t>k</a:t>
            </a:r>
            <a:r>
              <a:rPr lang="en-IE"/>
              <a:t>) = argmax [ cos(</a:t>
            </a:r>
            <a:r>
              <a:rPr b="1" lang="en-IE"/>
              <a:t>v</a:t>
            </a:r>
            <a:r>
              <a:rPr lang="en-IE"/>
              <a:t>,</a:t>
            </a:r>
            <a:r>
              <a:rPr b="1" lang="en-IE"/>
              <a:t>k</a:t>
            </a:r>
            <a:r>
              <a:rPr lang="en-IE"/>
              <a:t>) - cos(</a:t>
            </a:r>
            <a:r>
              <a:rPr b="1" lang="en-IE"/>
              <a:t>v</a:t>
            </a:r>
            <a:r>
              <a:rPr lang="en-IE"/>
              <a:t>,</a:t>
            </a:r>
            <a:r>
              <a:rPr b="1" lang="en-IE"/>
              <a:t>m</a:t>
            </a:r>
            <a:r>
              <a:rPr lang="en-IE"/>
              <a:t>) + cos(</a:t>
            </a:r>
            <a:r>
              <a:rPr b="1" lang="en-IE"/>
              <a:t>v</a:t>
            </a:r>
            <a:r>
              <a:rPr lang="en-IE"/>
              <a:t>,</a:t>
            </a:r>
            <a:r>
              <a:rPr b="1" lang="en-IE"/>
              <a:t>w</a:t>
            </a:r>
            <a:r>
              <a:rPr lang="en-IE"/>
              <a:t>) ]</a:t>
            </a:r>
            <a:endParaRPr/>
          </a:p>
          <a:p>
            <a:pPr indent="0" lvl="0" marL="0" rtl="0" algn="l">
              <a:spcBef>
                <a:spcPts val="1000"/>
              </a:spcBef>
              <a:spcAft>
                <a:spcPts val="0"/>
              </a:spcAft>
              <a:buNone/>
            </a:pPr>
            <a:r>
              <a:rPr lang="en-IE"/>
              <a:t>This is called </a:t>
            </a:r>
            <a:r>
              <a:rPr b="1" lang="en-IE"/>
              <a:t>3CosAdd</a:t>
            </a:r>
            <a:endParaRPr b="1"/>
          </a:p>
          <a:p>
            <a:pPr indent="0" lvl="0" marL="0" rtl="0" algn="l">
              <a:spcBef>
                <a:spcPts val="1000"/>
              </a:spcBef>
              <a:spcAft>
                <a:spcPts val="0"/>
              </a:spcAft>
              <a:buNone/>
            </a:pPr>
            <a:r>
              <a:t/>
            </a:r>
            <a:endParaRPr baseline="-25000"/>
          </a:p>
        </p:txBody>
      </p:sp>
      <p:sp>
        <p:nvSpPr>
          <p:cNvPr id="598" name="Google Shape;598;p33"/>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Analogy - 3CosMul</a:t>
            </a:r>
            <a:endParaRPr/>
          </a:p>
        </p:txBody>
      </p:sp>
      <p:sp>
        <p:nvSpPr>
          <p:cNvPr id="605" name="Google Shape;605;p34"/>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The </a:t>
            </a:r>
            <a:r>
              <a:rPr b="1" lang="en-IE"/>
              <a:t>3CosAdd</a:t>
            </a:r>
            <a:r>
              <a:rPr lang="en-IE"/>
              <a:t> method is liable to be dominated by one similarity.</a:t>
            </a:r>
            <a:endParaRPr/>
          </a:p>
          <a:p>
            <a:pPr indent="0" lvl="0" marL="0" rtl="0" algn="l">
              <a:spcBef>
                <a:spcPts val="1000"/>
              </a:spcBef>
              <a:spcAft>
                <a:spcPts val="0"/>
              </a:spcAft>
              <a:buNone/>
            </a:pPr>
            <a:r>
              <a:rPr lang="en-IE"/>
              <a:t>Levy and Goldberg instead propose </a:t>
            </a:r>
            <a:r>
              <a:rPr b="1" lang="en-IE"/>
              <a:t>3CosMul</a:t>
            </a:r>
            <a:r>
              <a:rPr lang="en-IE"/>
              <a:t>:</a:t>
            </a:r>
            <a:endParaRPr/>
          </a:p>
          <a:p>
            <a:pPr indent="0" lvl="0" marL="0" rtl="0" algn="l">
              <a:spcBef>
                <a:spcPts val="1000"/>
              </a:spcBef>
              <a:spcAft>
                <a:spcPts val="0"/>
              </a:spcAft>
              <a:buNone/>
            </a:pPr>
            <a:r>
              <a:t/>
            </a:r>
            <a:endParaRPr/>
          </a:p>
        </p:txBody>
      </p:sp>
      <p:sp>
        <p:nvSpPr>
          <p:cNvPr id="606" name="Google Shape;606;p34"/>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pic>
        <p:nvPicPr>
          <p:cNvPr id="607" name="Google Shape;607;p34"/>
          <p:cNvPicPr preferRelativeResize="0"/>
          <p:nvPr/>
        </p:nvPicPr>
        <p:blipFill>
          <a:blip r:embed="rId3">
            <a:alphaModFix/>
          </a:blip>
          <a:stretch>
            <a:fillRect/>
          </a:stretch>
        </p:blipFill>
        <p:spPr>
          <a:xfrm>
            <a:off x="2323625" y="4605300"/>
            <a:ext cx="4476750" cy="762000"/>
          </a:xfrm>
          <a:prstGeom prst="rect">
            <a:avLst/>
          </a:prstGeom>
          <a:noFill/>
          <a:ln>
            <a:noFill/>
          </a:ln>
        </p:spPr>
      </p:pic>
      <p:pic>
        <p:nvPicPr>
          <p:cNvPr id="608" name="Google Shape;608;p34"/>
          <p:cNvPicPr preferRelativeResize="0"/>
          <p:nvPr/>
        </p:nvPicPr>
        <p:blipFill>
          <a:blip r:embed="rId4">
            <a:alphaModFix/>
          </a:blip>
          <a:stretch>
            <a:fillRect/>
          </a:stretch>
        </p:blipFill>
        <p:spPr>
          <a:xfrm>
            <a:off x="8272950" y="4805325"/>
            <a:ext cx="1504950" cy="361950"/>
          </a:xfrm>
          <a:prstGeom prst="rect">
            <a:avLst/>
          </a:prstGeom>
          <a:noFill/>
          <a:ln>
            <a:noFill/>
          </a:ln>
        </p:spPr>
      </p:pic>
      <p:pic>
        <p:nvPicPr>
          <p:cNvPr id="609" name="Google Shape;609;p34"/>
          <p:cNvPicPr preferRelativeResize="0"/>
          <p:nvPr/>
        </p:nvPicPr>
        <p:blipFill>
          <a:blip r:embed="rId5">
            <a:alphaModFix/>
          </a:blip>
          <a:stretch>
            <a:fillRect/>
          </a:stretch>
        </p:blipFill>
        <p:spPr>
          <a:xfrm>
            <a:off x="1163685" y="3342975"/>
            <a:ext cx="9864624" cy="917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Projection</a:t>
            </a:r>
            <a:endParaRPr/>
          </a:p>
        </p:txBody>
      </p:sp>
      <p:sp>
        <p:nvSpPr>
          <p:cNvPr id="616" name="Google Shape;616;p35"/>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617" name="Google Shape;617;p35"/>
          <p:cNvSpPr/>
          <p:nvPr/>
        </p:nvSpPr>
        <p:spPr>
          <a:xfrm>
            <a:off x="1807525" y="1857900"/>
            <a:ext cx="296700" cy="1421100"/>
          </a:xfrm>
          <a:prstGeom prst="rect">
            <a:avLst/>
          </a:prstGeom>
          <a:solidFill>
            <a:srgbClr val="72E0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35"/>
          <p:cNvCxnSpPr/>
          <p:nvPr/>
        </p:nvCxnSpPr>
        <p:spPr>
          <a:xfrm>
            <a:off x="1798375" y="2202925"/>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35"/>
          <p:cNvCxnSpPr/>
          <p:nvPr/>
        </p:nvCxnSpPr>
        <p:spPr>
          <a:xfrm>
            <a:off x="1798275" y="2570525"/>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35"/>
          <p:cNvCxnSpPr/>
          <p:nvPr/>
        </p:nvCxnSpPr>
        <p:spPr>
          <a:xfrm>
            <a:off x="1798375" y="2926800"/>
            <a:ext cx="315000" cy="0"/>
          </a:xfrm>
          <a:prstGeom prst="straightConnector1">
            <a:avLst/>
          </a:prstGeom>
          <a:noFill/>
          <a:ln cap="flat" cmpd="sng" w="9525">
            <a:solidFill>
              <a:schemeClr val="dk2"/>
            </a:solidFill>
            <a:prstDash val="solid"/>
            <a:round/>
            <a:headEnd len="med" w="med" type="none"/>
            <a:tailEnd len="med" w="med" type="none"/>
          </a:ln>
        </p:spPr>
      </p:cxnSp>
      <p:sp>
        <p:nvSpPr>
          <p:cNvPr id="621" name="Google Shape;621;p35"/>
          <p:cNvSpPr/>
          <p:nvPr/>
        </p:nvSpPr>
        <p:spPr>
          <a:xfrm>
            <a:off x="3115575" y="2275525"/>
            <a:ext cx="296700" cy="1421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 name="Google Shape;622;p35"/>
          <p:cNvCxnSpPr/>
          <p:nvPr/>
        </p:nvCxnSpPr>
        <p:spPr>
          <a:xfrm>
            <a:off x="3106425" y="2620550"/>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35"/>
          <p:cNvCxnSpPr/>
          <p:nvPr/>
        </p:nvCxnSpPr>
        <p:spPr>
          <a:xfrm>
            <a:off x="3106325" y="2988150"/>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4" name="Google Shape;624;p35"/>
          <p:cNvCxnSpPr/>
          <p:nvPr/>
        </p:nvCxnSpPr>
        <p:spPr>
          <a:xfrm>
            <a:off x="3106425" y="3344425"/>
            <a:ext cx="315000" cy="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5"/>
          <p:cNvSpPr/>
          <p:nvPr/>
        </p:nvSpPr>
        <p:spPr>
          <a:xfrm>
            <a:off x="2396500" y="3429000"/>
            <a:ext cx="296700" cy="1421100"/>
          </a:xfrm>
          <a:prstGeom prst="rect">
            <a:avLst/>
          </a:prstGeom>
          <a:solidFill>
            <a:srgbClr val="B94F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35"/>
          <p:cNvCxnSpPr/>
          <p:nvPr/>
        </p:nvCxnSpPr>
        <p:spPr>
          <a:xfrm>
            <a:off x="2387350" y="3774025"/>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35"/>
          <p:cNvCxnSpPr/>
          <p:nvPr/>
        </p:nvCxnSpPr>
        <p:spPr>
          <a:xfrm>
            <a:off x="2387250" y="4141625"/>
            <a:ext cx="315000" cy="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35"/>
          <p:cNvCxnSpPr/>
          <p:nvPr/>
        </p:nvCxnSpPr>
        <p:spPr>
          <a:xfrm>
            <a:off x="2387350" y="4497900"/>
            <a:ext cx="315000" cy="0"/>
          </a:xfrm>
          <a:prstGeom prst="straightConnector1">
            <a:avLst/>
          </a:prstGeom>
          <a:noFill/>
          <a:ln cap="flat" cmpd="sng" w="9525">
            <a:solidFill>
              <a:schemeClr val="dk2"/>
            </a:solidFill>
            <a:prstDash val="solid"/>
            <a:round/>
            <a:headEnd len="med" w="med" type="none"/>
            <a:tailEnd len="med" w="med" type="none"/>
          </a:ln>
        </p:spPr>
      </p:cxnSp>
      <p:sp>
        <p:nvSpPr>
          <p:cNvPr id="629" name="Google Shape;629;p35"/>
          <p:cNvSpPr/>
          <p:nvPr/>
        </p:nvSpPr>
        <p:spPr>
          <a:xfrm>
            <a:off x="4868800" y="2742300"/>
            <a:ext cx="1809300" cy="1373400"/>
          </a:xfrm>
          <a:prstGeom prst="rightArrow">
            <a:avLst>
              <a:gd fmla="val 50000" name="adj1"/>
              <a:gd fmla="val 50000" name="adj2"/>
            </a:avLst>
          </a:prstGeom>
          <a:solidFill>
            <a:srgbClr val="FFBC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rot="1715240">
            <a:off x="9121984" y="1803161"/>
            <a:ext cx="296553" cy="1421138"/>
          </a:xfrm>
          <a:prstGeom prst="rect">
            <a:avLst/>
          </a:prstGeom>
          <a:solidFill>
            <a:srgbClr val="72E0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 name="Google Shape;631;p35"/>
          <p:cNvCxnSpPr/>
          <p:nvPr/>
        </p:nvCxnSpPr>
        <p:spPr>
          <a:xfrm rot="1714014">
            <a:off x="9287681" y="2192675"/>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35"/>
          <p:cNvCxnSpPr/>
          <p:nvPr/>
        </p:nvCxnSpPr>
        <p:spPr>
          <a:xfrm rot="1714014">
            <a:off x="9111717" y="2515424"/>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35"/>
          <p:cNvCxnSpPr/>
          <p:nvPr/>
        </p:nvCxnSpPr>
        <p:spPr>
          <a:xfrm rot="1714014">
            <a:off x="8941348" y="2828324"/>
            <a:ext cx="314941" cy="0"/>
          </a:xfrm>
          <a:prstGeom prst="straightConnector1">
            <a:avLst/>
          </a:prstGeom>
          <a:noFill/>
          <a:ln cap="flat" cmpd="sng" w="9525">
            <a:solidFill>
              <a:schemeClr val="dk2"/>
            </a:solidFill>
            <a:prstDash val="solid"/>
            <a:round/>
            <a:headEnd len="med" w="med" type="none"/>
            <a:tailEnd len="med" w="med" type="none"/>
          </a:ln>
        </p:spPr>
      </p:cxnSp>
      <p:sp>
        <p:nvSpPr>
          <p:cNvPr id="634" name="Google Shape;634;p35"/>
          <p:cNvSpPr/>
          <p:nvPr/>
        </p:nvSpPr>
        <p:spPr>
          <a:xfrm rot="1715240">
            <a:off x="10070798" y="2795712"/>
            <a:ext cx="296553" cy="1421138"/>
          </a:xfrm>
          <a:prstGeom prst="rect">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35"/>
          <p:cNvCxnSpPr/>
          <p:nvPr/>
        </p:nvCxnSpPr>
        <p:spPr>
          <a:xfrm rot="1714014">
            <a:off x="10236495" y="3185226"/>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36" name="Google Shape;636;p35"/>
          <p:cNvCxnSpPr/>
          <p:nvPr/>
        </p:nvCxnSpPr>
        <p:spPr>
          <a:xfrm rot="1714014">
            <a:off x="10060532" y="3507975"/>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37" name="Google Shape;637;p35"/>
          <p:cNvCxnSpPr/>
          <p:nvPr/>
        </p:nvCxnSpPr>
        <p:spPr>
          <a:xfrm rot="1714014">
            <a:off x="9890163" y="3820874"/>
            <a:ext cx="314941" cy="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p:nvPr/>
        </p:nvSpPr>
        <p:spPr>
          <a:xfrm rot="1715240">
            <a:off x="8887494" y="3464565"/>
            <a:ext cx="296553" cy="1421138"/>
          </a:xfrm>
          <a:prstGeom prst="rect">
            <a:avLst/>
          </a:prstGeom>
          <a:solidFill>
            <a:srgbClr val="B94F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 name="Google Shape;639;p35"/>
          <p:cNvCxnSpPr/>
          <p:nvPr/>
        </p:nvCxnSpPr>
        <p:spPr>
          <a:xfrm rot="1714014">
            <a:off x="9053190" y="3854079"/>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40" name="Google Shape;640;p35"/>
          <p:cNvCxnSpPr/>
          <p:nvPr/>
        </p:nvCxnSpPr>
        <p:spPr>
          <a:xfrm rot="1714014">
            <a:off x="8877227" y="4176827"/>
            <a:ext cx="314941" cy="0"/>
          </a:xfrm>
          <a:prstGeom prst="straightConnector1">
            <a:avLst/>
          </a:prstGeom>
          <a:noFill/>
          <a:ln cap="flat" cmpd="sng" w="9525">
            <a:solidFill>
              <a:schemeClr val="dk2"/>
            </a:solidFill>
            <a:prstDash val="solid"/>
            <a:round/>
            <a:headEnd len="med" w="med" type="none"/>
            <a:tailEnd len="med" w="med" type="none"/>
          </a:ln>
        </p:spPr>
      </p:cxnSp>
      <p:cxnSp>
        <p:nvCxnSpPr>
          <p:cNvPr id="641" name="Google Shape;641;p35"/>
          <p:cNvCxnSpPr/>
          <p:nvPr/>
        </p:nvCxnSpPr>
        <p:spPr>
          <a:xfrm rot="1714014">
            <a:off x="8706858" y="4489727"/>
            <a:ext cx="314941" cy="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35"/>
          <p:cNvSpPr txBox="1"/>
          <p:nvPr/>
        </p:nvSpPr>
        <p:spPr>
          <a:xfrm>
            <a:off x="944050" y="5134025"/>
            <a:ext cx="3201600" cy="7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Original Vector Space</a:t>
            </a:r>
            <a:endParaRPr sz="2400">
              <a:latin typeface="Calibri"/>
              <a:ea typeface="Calibri"/>
              <a:cs typeface="Calibri"/>
              <a:sym typeface="Calibri"/>
            </a:endParaRPr>
          </a:p>
        </p:txBody>
      </p:sp>
      <p:sp>
        <p:nvSpPr>
          <p:cNvPr id="643" name="Google Shape;643;p35"/>
          <p:cNvSpPr txBox="1"/>
          <p:nvPr/>
        </p:nvSpPr>
        <p:spPr>
          <a:xfrm>
            <a:off x="8096525" y="5141575"/>
            <a:ext cx="3201600" cy="7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New Vector Space</a:t>
            </a:r>
            <a:endParaRPr sz="24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Projection</a:t>
            </a:r>
            <a:endParaRPr/>
          </a:p>
        </p:txBody>
      </p:sp>
      <p:sp>
        <p:nvSpPr>
          <p:cNvPr id="650" name="Google Shape;650;p36"/>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651" name="Google Shape;651;p36"/>
          <p:cNvSpPr/>
          <p:nvPr/>
        </p:nvSpPr>
        <p:spPr>
          <a:xfrm>
            <a:off x="1401900" y="1780800"/>
            <a:ext cx="2964900" cy="1325700"/>
          </a:xfrm>
          <a:prstGeom prst="roundRect">
            <a:avLst>
              <a:gd fmla="val 16667" name="adj"/>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Embeddings from Large General Domain Corpus</a:t>
            </a:r>
            <a:endParaRPr sz="1800">
              <a:solidFill>
                <a:srgbClr val="FFFFFF"/>
              </a:solidFill>
              <a:latin typeface="Helvetica Neue"/>
              <a:ea typeface="Helvetica Neue"/>
              <a:cs typeface="Helvetica Neue"/>
              <a:sym typeface="Helvetica Neue"/>
            </a:endParaRPr>
          </a:p>
        </p:txBody>
      </p:sp>
      <p:sp>
        <p:nvSpPr>
          <p:cNvPr id="652" name="Google Shape;652;p36"/>
          <p:cNvSpPr/>
          <p:nvPr/>
        </p:nvSpPr>
        <p:spPr>
          <a:xfrm>
            <a:off x="1401900" y="3893975"/>
            <a:ext cx="2964900" cy="1325700"/>
          </a:xfrm>
          <a:prstGeom prst="roundRect">
            <a:avLst>
              <a:gd fmla="val 16667" name="adj"/>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English Embeddings</a:t>
            </a:r>
            <a:endParaRPr sz="1800">
              <a:solidFill>
                <a:srgbClr val="FFFFFF"/>
              </a:solidFill>
              <a:latin typeface="Helvetica Neue"/>
              <a:ea typeface="Helvetica Neue"/>
              <a:cs typeface="Helvetica Neue"/>
              <a:sym typeface="Helvetica Neue"/>
            </a:endParaRPr>
          </a:p>
        </p:txBody>
      </p:sp>
      <p:sp>
        <p:nvSpPr>
          <p:cNvPr id="653" name="Google Shape;653;p36"/>
          <p:cNvSpPr/>
          <p:nvPr/>
        </p:nvSpPr>
        <p:spPr>
          <a:xfrm>
            <a:off x="5058525" y="1756950"/>
            <a:ext cx="1809300" cy="1373400"/>
          </a:xfrm>
          <a:prstGeom prst="rightArrow">
            <a:avLst>
              <a:gd fmla="val 50000" name="adj1"/>
              <a:gd fmla="val 50000" name="adj2"/>
            </a:avLst>
          </a:prstGeom>
          <a:solidFill>
            <a:srgbClr val="FFBC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5058525" y="3870125"/>
            <a:ext cx="1809300" cy="1373400"/>
          </a:xfrm>
          <a:prstGeom prst="rightArrow">
            <a:avLst>
              <a:gd fmla="val 50000" name="adj1"/>
              <a:gd fmla="val 50000" name="adj2"/>
            </a:avLst>
          </a:prstGeom>
          <a:solidFill>
            <a:srgbClr val="FFBC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p:nvPr/>
        </p:nvSpPr>
        <p:spPr>
          <a:xfrm>
            <a:off x="7559550" y="1780800"/>
            <a:ext cx="2964900" cy="1325700"/>
          </a:xfrm>
          <a:prstGeom prst="roundRect">
            <a:avLst>
              <a:gd fmla="val 16667" name="adj"/>
            </a:avLst>
          </a:prstGeom>
          <a:solidFill>
            <a:srgbClr val="C050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Embeddings from Small Domain Specific Corpus</a:t>
            </a:r>
            <a:endParaRPr sz="1800">
              <a:solidFill>
                <a:srgbClr val="FFFFFF"/>
              </a:solidFill>
              <a:latin typeface="Helvetica Neue"/>
              <a:ea typeface="Helvetica Neue"/>
              <a:cs typeface="Helvetica Neue"/>
              <a:sym typeface="Helvetica Neue"/>
            </a:endParaRPr>
          </a:p>
        </p:txBody>
      </p:sp>
      <p:sp>
        <p:nvSpPr>
          <p:cNvPr id="656" name="Google Shape;656;p36"/>
          <p:cNvSpPr/>
          <p:nvPr/>
        </p:nvSpPr>
        <p:spPr>
          <a:xfrm>
            <a:off x="7559550" y="3893975"/>
            <a:ext cx="2964900" cy="1325700"/>
          </a:xfrm>
          <a:prstGeom prst="roundRect">
            <a:avLst>
              <a:gd fmla="val 16667" name="adj"/>
            </a:avLst>
          </a:prstGeom>
          <a:solidFill>
            <a:srgbClr val="C050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FFFFFF"/>
                </a:solidFill>
                <a:latin typeface="Helvetica Neue"/>
                <a:ea typeface="Helvetica Neue"/>
                <a:cs typeface="Helvetica Neue"/>
                <a:sym typeface="Helvetica Neue"/>
              </a:rPr>
              <a:t>Under-resourced Language</a:t>
            </a:r>
            <a:endParaRPr sz="1800">
              <a:solidFill>
                <a:srgbClr val="FFFFFF"/>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7"/>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Arc-</a:t>
            </a:r>
            <a:br>
              <a:rPr lang="en-IE"/>
            </a:br>
            <a:r>
              <a:rPr lang="en-IE"/>
              <a:t>Factored </a:t>
            </a:r>
            <a:endParaRPr/>
          </a:p>
          <a:p>
            <a:pPr indent="0" lvl="0" marL="0" rtl="0" algn="l">
              <a:spcBef>
                <a:spcPts val="0"/>
              </a:spcBef>
              <a:spcAft>
                <a:spcPts val="0"/>
              </a:spcAft>
              <a:buNone/>
            </a:pPr>
            <a:r>
              <a:rPr lang="en-IE"/>
              <a:t>Parsing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Arc-Factored Parsing</a:t>
            </a:r>
            <a:endParaRPr/>
          </a:p>
        </p:txBody>
      </p:sp>
      <p:sp>
        <p:nvSpPr>
          <p:cNvPr id="669" name="Google Shape;669;p38"/>
          <p:cNvSpPr txBox="1"/>
          <p:nvPr>
            <p:ph idx="1" type="body"/>
          </p:nvPr>
        </p:nvSpPr>
        <p:spPr>
          <a:xfrm>
            <a:off x="838200" y="3205150"/>
            <a:ext cx="10515600" cy="2433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Solve dependency parsing by calculating a function</a:t>
            </a:r>
            <a:endParaRPr/>
          </a:p>
          <a:p>
            <a:pPr indent="0" lvl="0" marL="0" rtl="0" algn="ctr">
              <a:spcBef>
                <a:spcPts val="1000"/>
              </a:spcBef>
              <a:spcAft>
                <a:spcPts val="0"/>
              </a:spcAft>
              <a:buNone/>
            </a:pPr>
            <a:r>
              <a:rPr lang="en-IE"/>
              <a:t>ArcScore(x,y) = </a:t>
            </a:r>
            <a:r>
              <a:rPr i="1" lang="en-IE"/>
              <a:t>probability that x is connected to y in the parse</a:t>
            </a:r>
            <a:endParaRPr i="1"/>
          </a:p>
          <a:p>
            <a:pPr indent="0" lvl="0" marL="0" rtl="0" algn="l">
              <a:spcBef>
                <a:spcPts val="1000"/>
              </a:spcBef>
              <a:spcAft>
                <a:spcPts val="0"/>
              </a:spcAft>
              <a:buNone/>
            </a:pPr>
            <a:r>
              <a:rPr lang="en-IE"/>
              <a:t>Then find the tree, T, that maximizes:</a:t>
            </a:r>
            <a:endParaRPr/>
          </a:p>
          <a:p>
            <a:pPr indent="0" lvl="0" marL="0" rtl="0" algn="l">
              <a:spcBef>
                <a:spcPts val="1000"/>
              </a:spcBef>
              <a:spcAft>
                <a:spcPts val="0"/>
              </a:spcAft>
              <a:buNone/>
            </a:pPr>
            <a:r>
              <a:t/>
            </a:r>
            <a:endParaRPr/>
          </a:p>
        </p:txBody>
      </p:sp>
      <p:sp>
        <p:nvSpPr>
          <p:cNvPr id="670" name="Google Shape;670;p38"/>
          <p:cNvSpPr/>
          <p:nvPr/>
        </p:nvSpPr>
        <p:spPr>
          <a:xfrm>
            <a:off x="1217613" y="203502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671" name="Google Shape;671;p38"/>
          <p:cNvSpPr/>
          <p:nvPr/>
        </p:nvSpPr>
        <p:spPr>
          <a:xfrm>
            <a:off x="2771967" y="203502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big</a:t>
            </a:r>
            <a:endParaRPr sz="1800">
              <a:latin typeface="Calibri"/>
              <a:ea typeface="Calibri"/>
              <a:cs typeface="Calibri"/>
              <a:sym typeface="Calibri"/>
            </a:endParaRPr>
          </a:p>
        </p:txBody>
      </p:sp>
      <p:sp>
        <p:nvSpPr>
          <p:cNvPr id="672" name="Google Shape;672;p38"/>
          <p:cNvSpPr/>
          <p:nvPr/>
        </p:nvSpPr>
        <p:spPr>
          <a:xfrm>
            <a:off x="4326323" y="2035025"/>
            <a:ext cx="967500" cy="483900"/>
          </a:xfrm>
          <a:prstGeom prst="roundRect">
            <a:avLst>
              <a:gd fmla="val 16667" name="adj"/>
            </a:avLst>
          </a:prstGeom>
          <a:solidFill>
            <a:srgbClr val="FFBC1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dog</a:t>
            </a:r>
            <a:endParaRPr sz="1800">
              <a:latin typeface="Calibri"/>
              <a:ea typeface="Calibri"/>
              <a:cs typeface="Calibri"/>
              <a:sym typeface="Calibri"/>
            </a:endParaRPr>
          </a:p>
        </p:txBody>
      </p:sp>
      <p:sp>
        <p:nvSpPr>
          <p:cNvPr id="673" name="Google Shape;673;p38"/>
          <p:cNvSpPr/>
          <p:nvPr/>
        </p:nvSpPr>
        <p:spPr>
          <a:xfrm>
            <a:off x="5880678" y="2035025"/>
            <a:ext cx="967500" cy="483900"/>
          </a:xfrm>
          <a:prstGeom prst="roundRect">
            <a:avLst>
              <a:gd fmla="val 16667" name="adj"/>
            </a:avLst>
          </a:prstGeom>
          <a:solidFill>
            <a:srgbClr val="70AD47"/>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chased</a:t>
            </a:r>
            <a:endParaRPr sz="1800">
              <a:latin typeface="Calibri"/>
              <a:ea typeface="Calibri"/>
              <a:cs typeface="Calibri"/>
              <a:sym typeface="Calibri"/>
            </a:endParaRPr>
          </a:p>
        </p:txBody>
      </p:sp>
      <p:sp>
        <p:nvSpPr>
          <p:cNvPr id="674" name="Google Shape;674;p38"/>
          <p:cNvSpPr/>
          <p:nvPr/>
        </p:nvSpPr>
        <p:spPr>
          <a:xfrm>
            <a:off x="7435033" y="203502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675" name="Google Shape;675;p38"/>
          <p:cNvSpPr/>
          <p:nvPr/>
        </p:nvSpPr>
        <p:spPr>
          <a:xfrm>
            <a:off x="8989388" y="2035025"/>
            <a:ext cx="967500" cy="483900"/>
          </a:xfrm>
          <a:prstGeom prst="roundRect">
            <a:avLst>
              <a:gd fmla="val 16667" name="adj"/>
            </a:avLst>
          </a:prstGeom>
          <a:solidFill>
            <a:srgbClr val="FFBC1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cat</a:t>
            </a:r>
            <a:endParaRPr sz="1800">
              <a:latin typeface="Calibri"/>
              <a:ea typeface="Calibri"/>
              <a:cs typeface="Calibri"/>
              <a:sym typeface="Calibri"/>
            </a:endParaRPr>
          </a:p>
        </p:txBody>
      </p:sp>
      <p:cxnSp>
        <p:nvCxnSpPr>
          <p:cNvPr id="676" name="Google Shape;676;p38"/>
          <p:cNvCxnSpPr>
            <a:stCxn id="670" idx="2"/>
            <a:endCxn id="672" idx="2"/>
          </p:cNvCxnSpPr>
          <p:nvPr/>
        </p:nvCxnSpPr>
        <p:spPr>
          <a:xfrm flipH="1" rot="-5400000">
            <a:off x="3255363" y="964925"/>
            <a:ext cx="600" cy="3108600"/>
          </a:xfrm>
          <a:prstGeom prst="curvedConnector3">
            <a:avLst>
              <a:gd fmla="val 39687500" name="adj1"/>
            </a:avLst>
          </a:prstGeom>
          <a:noFill/>
          <a:ln cap="flat" cmpd="sng" w="28575">
            <a:solidFill>
              <a:srgbClr val="44546A"/>
            </a:solidFill>
            <a:prstDash val="solid"/>
            <a:round/>
            <a:headEnd len="med" w="med" type="none"/>
            <a:tailEnd len="med" w="med" type="triangle"/>
          </a:ln>
        </p:spPr>
      </p:cxnSp>
      <p:cxnSp>
        <p:nvCxnSpPr>
          <p:cNvPr id="677" name="Google Shape;677;p38"/>
          <p:cNvCxnSpPr>
            <a:stCxn id="671" idx="2"/>
            <a:endCxn id="672" idx="2"/>
          </p:cNvCxnSpPr>
          <p:nvPr/>
        </p:nvCxnSpPr>
        <p:spPr>
          <a:xfrm flipH="1" rot="-5400000">
            <a:off x="4032568" y="1742075"/>
            <a:ext cx="600" cy="1554300"/>
          </a:xfrm>
          <a:prstGeom prst="curvedConnector3">
            <a:avLst>
              <a:gd fmla="val 39687500" name="adj1"/>
            </a:avLst>
          </a:prstGeom>
          <a:noFill/>
          <a:ln cap="flat" cmpd="sng" w="28575">
            <a:solidFill>
              <a:srgbClr val="44546A"/>
            </a:solidFill>
            <a:prstDash val="solid"/>
            <a:round/>
            <a:headEnd len="med" w="med" type="none"/>
            <a:tailEnd len="med" w="med" type="triangle"/>
          </a:ln>
        </p:spPr>
      </p:cxnSp>
      <p:cxnSp>
        <p:nvCxnSpPr>
          <p:cNvPr id="678" name="Google Shape;678;p38"/>
          <p:cNvCxnSpPr>
            <a:stCxn id="672" idx="2"/>
            <a:endCxn id="673" idx="2"/>
          </p:cNvCxnSpPr>
          <p:nvPr/>
        </p:nvCxnSpPr>
        <p:spPr>
          <a:xfrm flipH="1" rot="-5400000">
            <a:off x="5586923" y="1742075"/>
            <a:ext cx="600" cy="1554300"/>
          </a:xfrm>
          <a:prstGeom prst="curvedConnector3">
            <a:avLst>
              <a:gd fmla="val 39687500" name="adj1"/>
            </a:avLst>
          </a:prstGeom>
          <a:noFill/>
          <a:ln cap="flat" cmpd="sng" w="28575">
            <a:solidFill>
              <a:srgbClr val="44546A"/>
            </a:solidFill>
            <a:prstDash val="solid"/>
            <a:round/>
            <a:headEnd len="med" w="med" type="none"/>
            <a:tailEnd len="med" w="med" type="triangle"/>
          </a:ln>
        </p:spPr>
      </p:cxnSp>
      <p:cxnSp>
        <p:nvCxnSpPr>
          <p:cNvPr id="679" name="Google Shape;679;p38"/>
          <p:cNvCxnSpPr>
            <a:stCxn id="675" idx="2"/>
            <a:endCxn id="673" idx="2"/>
          </p:cNvCxnSpPr>
          <p:nvPr/>
        </p:nvCxnSpPr>
        <p:spPr>
          <a:xfrm rot="5400000">
            <a:off x="7918538" y="964925"/>
            <a:ext cx="600" cy="3108600"/>
          </a:xfrm>
          <a:prstGeom prst="curvedConnector3">
            <a:avLst>
              <a:gd fmla="val 39687500" name="adj1"/>
            </a:avLst>
          </a:prstGeom>
          <a:noFill/>
          <a:ln cap="flat" cmpd="sng" w="28575">
            <a:solidFill>
              <a:srgbClr val="44546A"/>
            </a:solidFill>
            <a:prstDash val="solid"/>
            <a:round/>
            <a:headEnd len="med" w="med" type="none"/>
            <a:tailEnd len="med" w="med" type="triangle"/>
          </a:ln>
        </p:spPr>
      </p:cxnSp>
      <p:cxnSp>
        <p:nvCxnSpPr>
          <p:cNvPr id="680" name="Google Shape;680;p38"/>
          <p:cNvCxnSpPr>
            <a:stCxn id="674" idx="2"/>
            <a:endCxn id="675" idx="2"/>
          </p:cNvCxnSpPr>
          <p:nvPr/>
        </p:nvCxnSpPr>
        <p:spPr>
          <a:xfrm flipH="1" rot="-5400000">
            <a:off x="8695633" y="1742075"/>
            <a:ext cx="600" cy="1554300"/>
          </a:xfrm>
          <a:prstGeom prst="curvedConnector3">
            <a:avLst>
              <a:gd fmla="val 39687500" name="adj1"/>
            </a:avLst>
          </a:prstGeom>
          <a:noFill/>
          <a:ln cap="flat" cmpd="sng" w="28575">
            <a:solidFill>
              <a:srgbClr val="44546A"/>
            </a:solidFill>
            <a:prstDash val="solid"/>
            <a:round/>
            <a:headEnd len="med" w="med" type="none"/>
            <a:tailEnd len="med" w="med" type="triangle"/>
          </a:ln>
        </p:spPr>
      </p:cxnSp>
      <p:pic>
        <p:nvPicPr>
          <p:cNvPr id="681" name="Google Shape;681;p38"/>
          <p:cNvPicPr preferRelativeResize="0"/>
          <p:nvPr/>
        </p:nvPicPr>
        <p:blipFill>
          <a:blip r:embed="rId3">
            <a:alphaModFix/>
          </a:blip>
          <a:stretch>
            <a:fillRect/>
          </a:stretch>
        </p:blipFill>
        <p:spPr>
          <a:xfrm>
            <a:off x="3987938" y="4952350"/>
            <a:ext cx="4752975" cy="885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39"/>
          <p:cNvSpPr/>
          <p:nvPr/>
        </p:nvSpPr>
        <p:spPr>
          <a:xfrm>
            <a:off x="1068375" y="2126600"/>
            <a:ext cx="3215400" cy="32358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Traditional Approach</a:t>
            </a:r>
            <a:endParaRPr/>
          </a:p>
        </p:txBody>
      </p:sp>
      <p:sp>
        <p:nvSpPr>
          <p:cNvPr id="689" name="Google Shape;689;p39"/>
          <p:cNvSpPr txBox="1"/>
          <p:nvPr>
            <p:ph idx="1" type="body"/>
          </p:nvPr>
        </p:nvSpPr>
        <p:spPr>
          <a:xfrm>
            <a:off x="1363450" y="2350450"/>
            <a:ext cx="2818500" cy="2655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sz="1800"/>
              <a:t>Word</a:t>
            </a:r>
            <a:endParaRPr sz="1800"/>
          </a:p>
          <a:p>
            <a:pPr indent="0" lvl="0" marL="0" rtl="0" algn="ctr">
              <a:spcBef>
                <a:spcPts val="1000"/>
              </a:spcBef>
              <a:spcAft>
                <a:spcPts val="0"/>
              </a:spcAft>
              <a:buNone/>
            </a:pPr>
            <a:r>
              <a:rPr lang="en-IE" sz="1800"/>
              <a:t>Part-of-speech Tags</a:t>
            </a:r>
            <a:endParaRPr sz="1800"/>
          </a:p>
          <a:p>
            <a:pPr indent="0" lvl="0" marL="0" rtl="0" algn="ctr">
              <a:spcBef>
                <a:spcPts val="1000"/>
              </a:spcBef>
              <a:spcAft>
                <a:spcPts val="0"/>
              </a:spcAft>
              <a:buNone/>
            </a:pPr>
            <a:r>
              <a:rPr lang="en-IE" sz="1800"/>
              <a:t>Neighbouring Words</a:t>
            </a:r>
            <a:endParaRPr sz="1800"/>
          </a:p>
          <a:p>
            <a:pPr indent="0" lvl="0" marL="0" rtl="0" algn="ctr">
              <a:spcBef>
                <a:spcPts val="1000"/>
              </a:spcBef>
              <a:spcAft>
                <a:spcPts val="0"/>
              </a:spcAft>
              <a:buNone/>
            </a:pPr>
            <a:r>
              <a:rPr lang="en-IE" sz="1800"/>
              <a:t>Neighbouring POS Tags</a:t>
            </a:r>
            <a:endParaRPr sz="1800"/>
          </a:p>
          <a:p>
            <a:pPr indent="0" lvl="0" marL="0" rtl="0" algn="ctr">
              <a:spcBef>
                <a:spcPts val="1000"/>
              </a:spcBef>
              <a:spcAft>
                <a:spcPts val="0"/>
              </a:spcAft>
              <a:buNone/>
            </a:pPr>
            <a:r>
              <a:rPr lang="en-IE" sz="1800"/>
              <a:t>Distance between words</a:t>
            </a:r>
            <a:endParaRPr sz="1800"/>
          </a:p>
          <a:p>
            <a:pPr indent="0" lvl="0" marL="0" rtl="0" algn="ctr">
              <a:spcBef>
                <a:spcPts val="1000"/>
              </a:spcBef>
              <a:spcAft>
                <a:spcPts val="0"/>
              </a:spcAft>
              <a:buNone/>
            </a:pPr>
            <a:r>
              <a:rPr lang="en-IE" sz="1800"/>
              <a:t>Direction of relation</a:t>
            </a:r>
            <a:endParaRPr sz="1800"/>
          </a:p>
          <a:p>
            <a:pPr indent="0" lvl="0" marL="0" rtl="0" algn="ctr">
              <a:spcBef>
                <a:spcPts val="1000"/>
              </a:spcBef>
              <a:spcAft>
                <a:spcPts val="0"/>
              </a:spcAft>
              <a:buNone/>
            </a:pPr>
            <a:r>
              <a:rPr lang="en-IE" sz="1800"/>
              <a:t>....</a:t>
            </a:r>
            <a:endParaRPr sz="1800"/>
          </a:p>
        </p:txBody>
      </p:sp>
      <p:sp>
        <p:nvSpPr>
          <p:cNvPr id="690" name="Google Shape;690;p39"/>
          <p:cNvSpPr/>
          <p:nvPr/>
        </p:nvSpPr>
        <p:spPr>
          <a:xfrm>
            <a:off x="4843350" y="2686250"/>
            <a:ext cx="2940600" cy="211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Support Vector Machine</a:t>
            </a:r>
            <a:endParaRPr sz="2400">
              <a:latin typeface="Calibri"/>
              <a:ea typeface="Calibri"/>
              <a:cs typeface="Calibri"/>
              <a:sym typeface="Calibri"/>
            </a:endParaRPr>
          </a:p>
        </p:txBody>
      </p:sp>
      <p:sp>
        <p:nvSpPr>
          <p:cNvPr id="691" name="Google Shape;691;p39"/>
          <p:cNvSpPr txBox="1"/>
          <p:nvPr/>
        </p:nvSpPr>
        <p:spPr>
          <a:xfrm>
            <a:off x="1165125" y="5362400"/>
            <a:ext cx="3021900" cy="5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Features</a:t>
            </a:r>
            <a:endParaRPr sz="3000">
              <a:latin typeface="Calibri"/>
              <a:ea typeface="Calibri"/>
              <a:cs typeface="Calibri"/>
              <a:sym typeface="Calibri"/>
            </a:endParaRPr>
          </a:p>
        </p:txBody>
      </p:sp>
      <p:sp>
        <p:nvSpPr>
          <p:cNvPr id="692" name="Google Shape;692;p39"/>
          <p:cNvSpPr/>
          <p:nvPr/>
        </p:nvSpPr>
        <p:spPr>
          <a:xfrm>
            <a:off x="8343525" y="3144100"/>
            <a:ext cx="2615100" cy="106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Arc Score</a:t>
            </a:r>
            <a:endParaRPr sz="30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Deep Learning Approach</a:t>
            </a:r>
            <a:endParaRPr/>
          </a:p>
        </p:txBody>
      </p:sp>
      <p:sp>
        <p:nvSpPr>
          <p:cNvPr id="699" name="Google Shape;699;p40"/>
          <p:cNvSpPr/>
          <p:nvPr/>
        </p:nvSpPr>
        <p:spPr>
          <a:xfrm>
            <a:off x="75906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700" name="Google Shape;700;p40"/>
          <p:cNvSpPr/>
          <p:nvPr/>
        </p:nvSpPr>
        <p:spPr>
          <a:xfrm>
            <a:off x="2313417"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big</a:t>
            </a:r>
            <a:endParaRPr sz="1800">
              <a:latin typeface="Calibri"/>
              <a:ea typeface="Calibri"/>
              <a:cs typeface="Calibri"/>
              <a:sym typeface="Calibri"/>
            </a:endParaRPr>
          </a:p>
        </p:txBody>
      </p:sp>
      <p:sp>
        <p:nvSpPr>
          <p:cNvPr id="701" name="Google Shape;701;p40"/>
          <p:cNvSpPr/>
          <p:nvPr/>
        </p:nvSpPr>
        <p:spPr>
          <a:xfrm>
            <a:off x="386777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dog</a:t>
            </a:r>
            <a:endParaRPr sz="1800">
              <a:latin typeface="Calibri"/>
              <a:ea typeface="Calibri"/>
              <a:cs typeface="Calibri"/>
              <a:sym typeface="Calibri"/>
            </a:endParaRPr>
          </a:p>
        </p:txBody>
      </p:sp>
      <p:sp>
        <p:nvSpPr>
          <p:cNvPr id="702" name="Google Shape;702;p40"/>
          <p:cNvSpPr/>
          <p:nvPr/>
        </p:nvSpPr>
        <p:spPr>
          <a:xfrm>
            <a:off x="7327677"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chased</a:t>
            </a:r>
            <a:endParaRPr sz="1800">
              <a:latin typeface="Calibri"/>
              <a:ea typeface="Calibri"/>
              <a:cs typeface="Calibri"/>
              <a:sym typeface="Calibri"/>
            </a:endParaRPr>
          </a:p>
        </p:txBody>
      </p:sp>
      <p:sp>
        <p:nvSpPr>
          <p:cNvPr id="703" name="Google Shape;703;p40"/>
          <p:cNvSpPr/>
          <p:nvPr/>
        </p:nvSpPr>
        <p:spPr>
          <a:xfrm>
            <a:off x="8882033"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704" name="Google Shape;704;p40"/>
          <p:cNvSpPr/>
          <p:nvPr/>
        </p:nvSpPr>
        <p:spPr>
          <a:xfrm>
            <a:off x="10436388"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cat</a:t>
            </a:r>
            <a:endParaRPr sz="1800">
              <a:latin typeface="Calibri"/>
              <a:ea typeface="Calibri"/>
              <a:cs typeface="Calibri"/>
              <a:sym typeface="Calibri"/>
            </a:endParaRPr>
          </a:p>
        </p:txBody>
      </p:sp>
      <p:sp>
        <p:nvSpPr>
          <p:cNvPr id="705" name="Google Shape;705;p40"/>
          <p:cNvSpPr/>
          <p:nvPr/>
        </p:nvSpPr>
        <p:spPr>
          <a:xfrm>
            <a:off x="447975"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06" name="Google Shape;706;p40"/>
          <p:cNvSpPr/>
          <p:nvPr/>
        </p:nvSpPr>
        <p:spPr>
          <a:xfrm>
            <a:off x="2043116"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07" name="Google Shape;707;p40"/>
          <p:cNvSpPr/>
          <p:nvPr/>
        </p:nvSpPr>
        <p:spPr>
          <a:xfrm>
            <a:off x="3638258"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08" name="Google Shape;708;p40"/>
          <p:cNvSpPr/>
          <p:nvPr/>
        </p:nvSpPr>
        <p:spPr>
          <a:xfrm>
            <a:off x="6986549"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09" name="Google Shape;709;p40"/>
          <p:cNvSpPr/>
          <p:nvPr/>
        </p:nvSpPr>
        <p:spPr>
          <a:xfrm>
            <a:off x="8581690"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sp>
        <p:nvSpPr>
          <p:cNvPr id="710" name="Google Shape;710;p40"/>
          <p:cNvSpPr/>
          <p:nvPr/>
        </p:nvSpPr>
        <p:spPr>
          <a:xfrm>
            <a:off x="10176831" y="28883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a:t>
            </a:r>
            <a:endParaRPr>
              <a:latin typeface="Calibri"/>
              <a:ea typeface="Calibri"/>
              <a:cs typeface="Calibri"/>
              <a:sym typeface="Calibri"/>
            </a:endParaRPr>
          </a:p>
        </p:txBody>
      </p:sp>
      <p:cxnSp>
        <p:nvCxnSpPr>
          <p:cNvPr id="711" name="Google Shape;711;p40"/>
          <p:cNvCxnSpPr>
            <a:stCxn id="700" idx="0"/>
            <a:endCxn id="703" idx="0"/>
          </p:cNvCxnSpPr>
          <p:nvPr/>
        </p:nvCxnSpPr>
        <p:spPr>
          <a:xfrm flipH="1" rot="-5400000">
            <a:off x="6081118" y="-1299875"/>
            <a:ext cx="600" cy="6568500"/>
          </a:xfrm>
          <a:prstGeom prst="curvedConnector3">
            <a:avLst>
              <a:gd fmla="val -85370833" name="adj1"/>
            </a:avLst>
          </a:prstGeom>
          <a:noFill/>
          <a:ln cap="flat" cmpd="sng" w="38100">
            <a:solidFill>
              <a:schemeClr val="dk2"/>
            </a:solidFill>
            <a:prstDash val="solid"/>
            <a:round/>
            <a:headEnd len="med" w="med" type="none"/>
            <a:tailEnd len="med" w="med" type="triangle"/>
          </a:ln>
        </p:spPr>
      </p:cxnSp>
      <p:sp>
        <p:nvSpPr>
          <p:cNvPr id="712" name="Google Shape;712;p40"/>
          <p:cNvSpPr txBox="1"/>
          <p:nvPr/>
        </p:nvSpPr>
        <p:spPr>
          <a:xfrm>
            <a:off x="5879750" y="1553375"/>
            <a:ext cx="5604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a:t>
            </a:r>
            <a:endParaRPr sz="3000">
              <a:latin typeface="Calibri"/>
              <a:ea typeface="Calibri"/>
              <a:cs typeface="Calibri"/>
              <a:sym typeface="Calibri"/>
            </a:endParaRPr>
          </a:p>
        </p:txBody>
      </p:sp>
      <p:sp>
        <p:nvSpPr>
          <p:cNvPr id="713" name="Google Shape;713;p40"/>
          <p:cNvSpPr/>
          <p:nvPr/>
        </p:nvSpPr>
        <p:spPr>
          <a:xfrm>
            <a:off x="110017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265122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0"/>
          <p:cNvSpPr/>
          <p:nvPr/>
        </p:nvSpPr>
        <p:spPr>
          <a:xfrm>
            <a:off x="420227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0"/>
          <p:cNvSpPr/>
          <p:nvPr/>
        </p:nvSpPr>
        <p:spPr>
          <a:xfrm>
            <a:off x="766877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922312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10777475" y="25743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0"/>
          <p:cNvSpPr/>
          <p:nvPr/>
        </p:nvSpPr>
        <p:spPr>
          <a:xfrm>
            <a:off x="3061200" y="3371675"/>
            <a:ext cx="6069600" cy="719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Part of speech tagger</a:t>
            </a:r>
            <a:endParaRPr sz="1800">
              <a:latin typeface="Calibri"/>
              <a:ea typeface="Calibri"/>
              <a:cs typeface="Calibri"/>
              <a:sym typeface="Calibri"/>
            </a:endParaRPr>
          </a:p>
        </p:txBody>
      </p:sp>
      <p:sp>
        <p:nvSpPr>
          <p:cNvPr id="720" name="Google Shape;720;p40"/>
          <p:cNvSpPr/>
          <p:nvPr/>
        </p:nvSpPr>
        <p:spPr>
          <a:xfrm>
            <a:off x="773575" y="44394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DET</a:t>
            </a:r>
            <a:endParaRPr sz="1800">
              <a:latin typeface="Calibri"/>
              <a:ea typeface="Calibri"/>
              <a:cs typeface="Calibri"/>
              <a:sym typeface="Calibri"/>
            </a:endParaRPr>
          </a:p>
        </p:txBody>
      </p:sp>
      <p:sp>
        <p:nvSpPr>
          <p:cNvPr id="721" name="Google Shape;721;p40"/>
          <p:cNvSpPr/>
          <p:nvPr/>
        </p:nvSpPr>
        <p:spPr>
          <a:xfrm>
            <a:off x="2327930" y="44394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JJ</a:t>
            </a:r>
            <a:endParaRPr sz="1800">
              <a:latin typeface="Calibri"/>
              <a:ea typeface="Calibri"/>
              <a:cs typeface="Calibri"/>
              <a:sym typeface="Calibri"/>
            </a:endParaRPr>
          </a:p>
        </p:txBody>
      </p:sp>
      <p:sp>
        <p:nvSpPr>
          <p:cNvPr id="722" name="Google Shape;722;p40"/>
          <p:cNvSpPr/>
          <p:nvPr/>
        </p:nvSpPr>
        <p:spPr>
          <a:xfrm>
            <a:off x="3882285" y="44394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NN</a:t>
            </a:r>
            <a:endParaRPr sz="1800">
              <a:latin typeface="Calibri"/>
              <a:ea typeface="Calibri"/>
              <a:cs typeface="Calibri"/>
              <a:sym typeface="Calibri"/>
            </a:endParaRPr>
          </a:p>
        </p:txBody>
      </p:sp>
      <p:sp>
        <p:nvSpPr>
          <p:cNvPr id="723" name="Google Shape;723;p40"/>
          <p:cNvSpPr/>
          <p:nvPr/>
        </p:nvSpPr>
        <p:spPr>
          <a:xfrm>
            <a:off x="7342190" y="44394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VBP</a:t>
            </a:r>
            <a:endParaRPr sz="1800">
              <a:latin typeface="Calibri"/>
              <a:ea typeface="Calibri"/>
              <a:cs typeface="Calibri"/>
              <a:sym typeface="Calibri"/>
            </a:endParaRPr>
          </a:p>
        </p:txBody>
      </p:sp>
      <p:sp>
        <p:nvSpPr>
          <p:cNvPr id="724" name="Google Shape;724;p40"/>
          <p:cNvSpPr/>
          <p:nvPr/>
        </p:nvSpPr>
        <p:spPr>
          <a:xfrm>
            <a:off x="8896545" y="44394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DET</a:t>
            </a:r>
            <a:endParaRPr sz="1800">
              <a:latin typeface="Calibri"/>
              <a:ea typeface="Calibri"/>
              <a:cs typeface="Calibri"/>
              <a:sym typeface="Calibri"/>
            </a:endParaRPr>
          </a:p>
        </p:txBody>
      </p:sp>
      <p:sp>
        <p:nvSpPr>
          <p:cNvPr id="725" name="Google Shape;725;p40"/>
          <p:cNvSpPr/>
          <p:nvPr/>
        </p:nvSpPr>
        <p:spPr>
          <a:xfrm>
            <a:off x="10450900" y="44394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NN</a:t>
            </a:r>
            <a:endParaRPr sz="1800">
              <a:latin typeface="Calibri"/>
              <a:ea typeface="Calibri"/>
              <a:cs typeface="Calibri"/>
              <a:sym typeface="Calibri"/>
            </a:endParaRPr>
          </a:p>
        </p:txBody>
      </p:sp>
      <p:sp>
        <p:nvSpPr>
          <p:cNvPr id="726" name="Google Shape;726;p40"/>
          <p:cNvSpPr/>
          <p:nvPr/>
        </p:nvSpPr>
        <p:spPr>
          <a:xfrm>
            <a:off x="466250"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POS Embedding</a:t>
            </a:r>
            <a:endParaRPr>
              <a:latin typeface="Calibri"/>
              <a:ea typeface="Calibri"/>
              <a:cs typeface="Calibri"/>
              <a:sym typeface="Calibri"/>
            </a:endParaRPr>
          </a:p>
        </p:txBody>
      </p:sp>
      <p:sp>
        <p:nvSpPr>
          <p:cNvPr id="727" name="Google Shape;727;p40"/>
          <p:cNvSpPr/>
          <p:nvPr/>
        </p:nvSpPr>
        <p:spPr>
          <a:xfrm>
            <a:off x="2061391"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28" name="Google Shape;728;p40"/>
          <p:cNvSpPr/>
          <p:nvPr/>
        </p:nvSpPr>
        <p:spPr>
          <a:xfrm>
            <a:off x="3656533"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29" name="Google Shape;729;p40"/>
          <p:cNvSpPr/>
          <p:nvPr/>
        </p:nvSpPr>
        <p:spPr>
          <a:xfrm>
            <a:off x="7004824"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30" name="Google Shape;730;p40"/>
          <p:cNvSpPr/>
          <p:nvPr/>
        </p:nvSpPr>
        <p:spPr>
          <a:xfrm>
            <a:off x="8599965"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31" name="Google Shape;731;p40"/>
          <p:cNvSpPr/>
          <p:nvPr/>
        </p:nvSpPr>
        <p:spPr>
          <a:xfrm>
            <a:off x="10195106" y="5415075"/>
            <a:ext cx="1501500" cy="3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IE">
                <a:solidFill>
                  <a:schemeClr val="dk1"/>
                </a:solidFill>
                <a:latin typeface="Calibri"/>
                <a:ea typeface="Calibri"/>
                <a:cs typeface="Calibri"/>
                <a:sym typeface="Calibri"/>
              </a:rPr>
              <a:t>POS Embedding</a:t>
            </a:r>
            <a:endParaRPr>
              <a:latin typeface="Calibri"/>
              <a:ea typeface="Calibri"/>
              <a:cs typeface="Calibri"/>
              <a:sym typeface="Calibri"/>
            </a:endParaRPr>
          </a:p>
        </p:txBody>
      </p:sp>
      <p:sp>
        <p:nvSpPr>
          <p:cNvPr id="732" name="Google Shape;732;p40"/>
          <p:cNvSpPr/>
          <p:nvPr/>
        </p:nvSpPr>
        <p:spPr>
          <a:xfrm>
            <a:off x="111845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0"/>
          <p:cNvSpPr/>
          <p:nvPr/>
        </p:nvSpPr>
        <p:spPr>
          <a:xfrm>
            <a:off x="266950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422055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768705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924140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0795750" y="5101075"/>
            <a:ext cx="285300" cy="207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4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Deep Learning Approach</a:t>
            </a:r>
            <a:endParaRPr/>
          </a:p>
        </p:txBody>
      </p:sp>
      <p:sp>
        <p:nvSpPr>
          <p:cNvPr id="744" name="Google Shape;744;p41"/>
          <p:cNvSpPr/>
          <p:nvPr/>
        </p:nvSpPr>
        <p:spPr>
          <a:xfrm>
            <a:off x="1792688" y="19846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745" name="Google Shape;745;p41"/>
          <p:cNvSpPr/>
          <p:nvPr/>
        </p:nvSpPr>
        <p:spPr>
          <a:xfrm>
            <a:off x="3320507" y="19846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big</a:t>
            </a:r>
            <a:endParaRPr sz="1800">
              <a:latin typeface="Calibri"/>
              <a:ea typeface="Calibri"/>
              <a:cs typeface="Calibri"/>
              <a:sym typeface="Calibri"/>
            </a:endParaRPr>
          </a:p>
        </p:txBody>
      </p:sp>
      <p:sp>
        <p:nvSpPr>
          <p:cNvPr id="746" name="Google Shape;746;p41"/>
          <p:cNvSpPr/>
          <p:nvPr/>
        </p:nvSpPr>
        <p:spPr>
          <a:xfrm>
            <a:off x="4848328" y="19846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dog</a:t>
            </a:r>
            <a:endParaRPr sz="1800">
              <a:latin typeface="Calibri"/>
              <a:ea typeface="Calibri"/>
              <a:cs typeface="Calibri"/>
              <a:sym typeface="Calibri"/>
            </a:endParaRPr>
          </a:p>
        </p:txBody>
      </p:sp>
      <p:sp>
        <p:nvSpPr>
          <p:cNvPr id="747" name="Google Shape;747;p41"/>
          <p:cNvSpPr/>
          <p:nvPr/>
        </p:nvSpPr>
        <p:spPr>
          <a:xfrm>
            <a:off x="6376148" y="19846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chased</a:t>
            </a:r>
            <a:endParaRPr sz="1800">
              <a:latin typeface="Calibri"/>
              <a:ea typeface="Calibri"/>
              <a:cs typeface="Calibri"/>
              <a:sym typeface="Calibri"/>
            </a:endParaRPr>
          </a:p>
        </p:txBody>
      </p:sp>
      <p:sp>
        <p:nvSpPr>
          <p:cNvPr id="748" name="Google Shape;748;p41"/>
          <p:cNvSpPr/>
          <p:nvPr/>
        </p:nvSpPr>
        <p:spPr>
          <a:xfrm>
            <a:off x="7903968" y="19846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the</a:t>
            </a:r>
            <a:endParaRPr sz="1800">
              <a:latin typeface="Calibri"/>
              <a:ea typeface="Calibri"/>
              <a:cs typeface="Calibri"/>
              <a:sym typeface="Calibri"/>
            </a:endParaRPr>
          </a:p>
        </p:txBody>
      </p:sp>
      <p:sp>
        <p:nvSpPr>
          <p:cNvPr id="749" name="Google Shape;749;p41"/>
          <p:cNvSpPr/>
          <p:nvPr/>
        </p:nvSpPr>
        <p:spPr>
          <a:xfrm>
            <a:off x="9431788" y="19846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cat</a:t>
            </a:r>
            <a:endParaRPr sz="1800">
              <a:latin typeface="Calibri"/>
              <a:ea typeface="Calibri"/>
              <a:cs typeface="Calibri"/>
              <a:sym typeface="Calibri"/>
            </a:endParaRPr>
          </a:p>
        </p:txBody>
      </p:sp>
      <p:cxnSp>
        <p:nvCxnSpPr>
          <p:cNvPr id="750" name="Google Shape;750;p41"/>
          <p:cNvCxnSpPr>
            <a:stCxn id="745" idx="0"/>
            <a:endCxn id="748" idx="0"/>
          </p:cNvCxnSpPr>
          <p:nvPr/>
        </p:nvCxnSpPr>
        <p:spPr>
          <a:xfrm flipH="1" rot="-5400000">
            <a:off x="6095658" y="-306725"/>
            <a:ext cx="600" cy="4583400"/>
          </a:xfrm>
          <a:prstGeom prst="curvedConnector3">
            <a:avLst>
              <a:gd fmla="val -39687500" name="adj1"/>
            </a:avLst>
          </a:prstGeom>
          <a:noFill/>
          <a:ln cap="flat" cmpd="sng" w="38100">
            <a:solidFill>
              <a:schemeClr val="dk2"/>
            </a:solidFill>
            <a:prstDash val="solid"/>
            <a:round/>
            <a:headEnd len="med" w="med" type="none"/>
            <a:tailEnd len="med" w="med" type="triangle"/>
          </a:ln>
        </p:spPr>
      </p:cxnSp>
      <p:sp>
        <p:nvSpPr>
          <p:cNvPr id="751" name="Google Shape;751;p41"/>
          <p:cNvSpPr txBox="1"/>
          <p:nvPr/>
        </p:nvSpPr>
        <p:spPr>
          <a:xfrm>
            <a:off x="3887950" y="2615100"/>
            <a:ext cx="44160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3600">
                <a:latin typeface="Calibri"/>
                <a:ea typeface="Calibri"/>
                <a:cs typeface="Calibri"/>
                <a:sym typeface="Calibri"/>
              </a:rPr>
              <a:t>Distance = +3</a:t>
            </a:r>
            <a:endParaRPr sz="3600">
              <a:latin typeface="Calibri"/>
              <a:ea typeface="Calibri"/>
              <a:cs typeface="Calibri"/>
              <a:sym typeface="Calibri"/>
            </a:endParaRPr>
          </a:p>
        </p:txBody>
      </p:sp>
      <p:sp>
        <p:nvSpPr>
          <p:cNvPr id="752" name="Google Shape;752;p41"/>
          <p:cNvSpPr/>
          <p:nvPr/>
        </p:nvSpPr>
        <p:spPr>
          <a:xfrm>
            <a:off x="54436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3" name="Google Shape;753;p41"/>
          <p:cNvSpPr/>
          <p:nvPr/>
        </p:nvSpPr>
        <p:spPr>
          <a:xfrm>
            <a:off x="60541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4" name="Google Shape;754;p41"/>
          <p:cNvSpPr/>
          <p:nvPr/>
        </p:nvSpPr>
        <p:spPr>
          <a:xfrm>
            <a:off x="66646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5" name="Google Shape;755;p41"/>
          <p:cNvSpPr/>
          <p:nvPr/>
        </p:nvSpPr>
        <p:spPr>
          <a:xfrm>
            <a:off x="72751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6" name="Google Shape;756;p41"/>
          <p:cNvSpPr/>
          <p:nvPr/>
        </p:nvSpPr>
        <p:spPr>
          <a:xfrm>
            <a:off x="7885650" y="4505900"/>
            <a:ext cx="610500" cy="620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1</a:t>
            </a:r>
            <a:endParaRPr sz="3000">
              <a:latin typeface="Calibri"/>
              <a:ea typeface="Calibri"/>
              <a:cs typeface="Calibri"/>
              <a:sym typeface="Calibri"/>
            </a:endParaRPr>
          </a:p>
        </p:txBody>
      </p:sp>
      <p:sp>
        <p:nvSpPr>
          <p:cNvPr id="757" name="Google Shape;757;p41"/>
          <p:cNvSpPr/>
          <p:nvPr/>
        </p:nvSpPr>
        <p:spPr>
          <a:xfrm>
            <a:off x="8496150" y="4505900"/>
            <a:ext cx="610500" cy="62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000">
                <a:latin typeface="Calibri"/>
                <a:ea typeface="Calibri"/>
                <a:cs typeface="Calibri"/>
                <a:sym typeface="Calibri"/>
              </a:rPr>
              <a:t>0</a:t>
            </a:r>
            <a:endParaRPr sz="3000">
              <a:latin typeface="Calibri"/>
              <a:ea typeface="Calibri"/>
              <a:cs typeface="Calibri"/>
              <a:sym typeface="Calibri"/>
            </a:endParaRPr>
          </a:p>
        </p:txBody>
      </p:sp>
      <p:sp>
        <p:nvSpPr>
          <p:cNvPr id="758" name="Google Shape;758;p41"/>
          <p:cNvSpPr txBox="1"/>
          <p:nvPr/>
        </p:nvSpPr>
        <p:spPr>
          <a:xfrm>
            <a:off x="54436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-3</a:t>
            </a:r>
            <a:endParaRPr sz="2400">
              <a:latin typeface="Calibri"/>
              <a:ea typeface="Calibri"/>
              <a:cs typeface="Calibri"/>
              <a:sym typeface="Calibri"/>
            </a:endParaRPr>
          </a:p>
        </p:txBody>
      </p:sp>
      <p:sp>
        <p:nvSpPr>
          <p:cNvPr id="759" name="Google Shape;759;p41"/>
          <p:cNvSpPr txBox="1"/>
          <p:nvPr/>
        </p:nvSpPr>
        <p:spPr>
          <a:xfrm>
            <a:off x="60541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-2</a:t>
            </a:r>
            <a:endParaRPr sz="2400">
              <a:latin typeface="Calibri"/>
              <a:ea typeface="Calibri"/>
              <a:cs typeface="Calibri"/>
              <a:sym typeface="Calibri"/>
            </a:endParaRPr>
          </a:p>
        </p:txBody>
      </p:sp>
      <p:sp>
        <p:nvSpPr>
          <p:cNvPr id="760" name="Google Shape;760;p41"/>
          <p:cNvSpPr txBox="1"/>
          <p:nvPr/>
        </p:nvSpPr>
        <p:spPr>
          <a:xfrm>
            <a:off x="66646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-1</a:t>
            </a:r>
            <a:endParaRPr sz="2400">
              <a:latin typeface="Calibri"/>
              <a:ea typeface="Calibri"/>
              <a:cs typeface="Calibri"/>
              <a:sym typeface="Calibri"/>
            </a:endParaRPr>
          </a:p>
        </p:txBody>
      </p:sp>
      <p:sp>
        <p:nvSpPr>
          <p:cNvPr id="761" name="Google Shape;761;p41"/>
          <p:cNvSpPr txBox="1"/>
          <p:nvPr/>
        </p:nvSpPr>
        <p:spPr>
          <a:xfrm>
            <a:off x="72751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+1</a:t>
            </a:r>
            <a:endParaRPr sz="2400">
              <a:latin typeface="Calibri"/>
              <a:ea typeface="Calibri"/>
              <a:cs typeface="Calibri"/>
              <a:sym typeface="Calibri"/>
            </a:endParaRPr>
          </a:p>
        </p:txBody>
      </p:sp>
      <p:sp>
        <p:nvSpPr>
          <p:cNvPr id="762" name="Google Shape;762;p41"/>
          <p:cNvSpPr txBox="1"/>
          <p:nvPr/>
        </p:nvSpPr>
        <p:spPr>
          <a:xfrm>
            <a:off x="78856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+2</a:t>
            </a:r>
            <a:endParaRPr sz="2400">
              <a:latin typeface="Calibri"/>
              <a:ea typeface="Calibri"/>
              <a:cs typeface="Calibri"/>
              <a:sym typeface="Calibri"/>
            </a:endParaRPr>
          </a:p>
        </p:txBody>
      </p:sp>
      <p:sp>
        <p:nvSpPr>
          <p:cNvPr id="763" name="Google Shape;763;p41"/>
          <p:cNvSpPr txBox="1"/>
          <p:nvPr/>
        </p:nvSpPr>
        <p:spPr>
          <a:xfrm>
            <a:off x="8496150" y="5194113"/>
            <a:ext cx="5697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+3</a:t>
            </a:r>
            <a:endParaRPr sz="2400">
              <a:latin typeface="Calibri"/>
              <a:ea typeface="Calibri"/>
              <a:cs typeface="Calibri"/>
              <a:sym typeface="Calibri"/>
            </a:endParaRPr>
          </a:p>
        </p:txBody>
      </p:sp>
      <p:sp>
        <p:nvSpPr>
          <p:cNvPr id="764" name="Google Shape;764;p41"/>
          <p:cNvSpPr txBox="1"/>
          <p:nvPr/>
        </p:nvSpPr>
        <p:spPr>
          <a:xfrm>
            <a:off x="2279200" y="3683375"/>
            <a:ext cx="2465700" cy="14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3600">
                <a:latin typeface="Calibri"/>
                <a:ea typeface="Calibri"/>
                <a:cs typeface="Calibri"/>
                <a:sym typeface="Calibri"/>
              </a:rPr>
              <a:t>Encode as a ‘one-hot’ vector</a:t>
            </a:r>
            <a:endParaRPr sz="36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Embedding the vector</a:t>
            </a:r>
            <a:endParaRPr/>
          </a:p>
        </p:txBody>
      </p:sp>
      <p:sp>
        <p:nvSpPr>
          <p:cNvPr id="771" name="Google Shape;771;p42"/>
          <p:cNvSpPr/>
          <p:nvPr/>
        </p:nvSpPr>
        <p:spPr>
          <a:xfrm>
            <a:off x="75906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The/DET</a:t>
            </a:r>
            <a:endParaRPr sz="1600">
              <a:latin typeface="Calibri"/>
              <a:ea typeface="Calibri"/>
              <a:cs typeface="Calibri"/>
              <a:sym typeface="Calibri"/>
            </a:endParaRPr>
          </a:p>
        </p:txBody>
      </p:sp>
      <p:sp>
        <p:nvSpPr>
          <p:cNvPr id="772" name="Google Shape;772;p42"/>
          <p:cNvSpPr/>
          <p:nvPr/>
        </p:nvSpPr>
        <p:spPr>
          <a:xfrm>
            <a:off x="2313417"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big/JJ</a:t>
            </a:r>
            <a:endParaRPr sz="1600">
              <a:latin typeface="Calibri"/>
              <a:ea typeface="Calibri"/>
              <a:cs typeface="Calibri"/>
              <a:sym typeface="Calibri"/>
            </a:endParaRPr>
          </a:p>
        </p:txBody>
      </p:sp>
      <p:sp>
        <p:nvSpPr>
          <p:cNvPr id="773" name="Google Shape;773;p42"/>
          <p:cNvSpPr/>
          <p:nvPr/>
        </p:nvSpPr>
        <p:spPr>
          <a:xfrm>
            <a:off x="3867773"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dog/NN</a:t>
            </a:r>
            <a:endParaRPr sz="1600">
              <a:latin typeface="Calibri"/>
              <a:ea typeface="Calibri"/>
              <a:cs typeface="Calibri"/>
              <a:sym typeface="Calibri"/>
            </a:endParaRPr>
          </a:p>
        </p:txBody>
      </p:sp>
      <p:sp>
        <p:nvSpPr>
          <p:cNvPr id="774" name="Google Shape;774;p42"/>
          <p:cNvSpPr/>
          <p:nvPr/>
        </p:nvSpPr>
        <p:spPr>
          <a:xfrm>
            <a:off x="7327677"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chased/VBP</a:t>
            </a:r>
            <a:endParaRPr sz="1600">
              <a:latin typeface="Calibri"/>
              <a:ea typeface="Calibri"/>
              <a:cs typeface="Calibri"/>
              <a:sym typeface="Calibri"/>
            </a:endParaRPr>
          </a:p>
        </p:txBody>
      </p:sp>
      <p:sp>
        <p:nvSpPr>
          <p:cNvPr id="775" name="Google Shape;775;p42"/>
          <p:cNvSpPr/>
          <p:nvPr/>
        </p:nvSpPr>
        <p:spPr>
          <a:xfrm>
            <a:off x="8882033" y="1984075"/>
            <a:ext cx="967500" cy="483900"/>
          </a:xfrm>
          <a:prstGeom prst="round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the/DET</a:t>
            </a:r>
            <a:endParaRPr sz="1600">
              <a:latin typeface="Calibri"/>
              <a:ea typeface="Calibri"/>
              <a:cs typeface="Calibri"/>
              <a:sym typeface="Calibri"/>
            </a:endParaRPr>
          </a:p>
        </p:txBody>
      </p:sp>
      <p:sp>
        <p:nvSpPr>
          <p:cNvPr id="776" name="Google Shape;776;p42"/>
          <p:cNvSpPr/>
          <p:nvPr/>
        </p:nvSpPr>
        <p:spPr>
          <a:xfrm>
            <a:off x="10436388" y="1984075"/>
            <a:ext cx="967500" cy="483900"/>
          </a:xfrm>
          <a:prstGeom prst="roundRect">
            <a:avLst>
              <a:gd fmla="val 16667" name="adj"/>
            </a:avLst>
          </a:prstGeom>
          <a:solidFill>
            <a:srgbClr val="D8D8D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cat/NN</a:t>
            </a:r>
            <a:endParaRPr sz="1600">
              <a:latin typeface="Calibri"/>
              <a:ea typeface="Calibri"/>
              <a:cs typeface="Calibri"/>
              <a:sym typeface="Calibri"/>
            </a:endParaRPr>
          </a:p>
        </p:txBody>
      </p:sp>
      <p:cxnSp>
        <p:nvCxnSpPr>
          <p:cNvPr id="777" name="Google Shape;777;p42"/>
          <p:cNvCxnSpPr>
            <a:stCxn id="772" idx="0"/>
            <a:endCxn id="775" idx="0"/>
          </p:cNvCxnSpPr>
          <p:nvPr/>
        </p:nvCxnSpPr>
        <p:spPr>
          <a:xfrm flipH="1" rot="-5400000">
            <a:off x="6081118" y="-1299875"/>
            <a:ext cx="600" cy="6568500"/>
          </a:xfrm>
          <a:prstGeom prst="curvedConnector3">
            <a:avLst>
              <a:gd fmla="val -39687500" name="adj1"/>
            </a:avLst>
          </a:prstGeom>
          <a:noFill/>
          <a:ln cap="flat" cmpd="sng" w="38100">
            <a:solidFill>
              <a:schemeClr val="dk2"/>
            </a:solidFill>
            <a:prstDash val="solid"/>
            <a:round/>
            <a:headEnd len="med" w="med" type="none"/>
            <a:tailEnd len="med" w="med" type="triangle"/>
          </a:ln>
        </p:spPr>
      </p:cxnSp>
      <p:sp>
        <p:nvSpPr>
          <p:cNvPr id="778" name="Google Shape;778;p42"/>
          <p:cNvSpPr txBox="1"/>
          <p:nvPr/>
        </p:nvSpPr>
        <p:spPr>
          <a:xfrm>
            <a:off x="3841150" y="5355175"/>
            <a:ext cx="53691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IE" sz="2800">
                <a:solidFill>
                  <a:srgbClr val="3F3F3F"/>
                </a:solidFill>
                <a:latin typeface="Calibri"/>
                <a:ea typeface="Calibri"/>
                <a:cs typeface="Calibri"/>
                <a:sym typeface="Calibri"/>
              </a:rPr>
              <a:t>ArcScore(big/JJ,the/DET)</a:t>
            </a:r>
            <a:endParaRPr/>
          </a:p>
        </p:txBody>
      </p:sp>
      <p:sp>
        <p:nvSpPr>
          <p:cNvPr id="779" name="Google Shape;779;p42"/>
          <p:cNvSpPr/>
          <p:nvPr/>
        </p:nvSpPr>
        <p:spPr>
          <a:xfrm>
            <a:off x="800250" y="2931175"/>
            <a:ext cx="28008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Word Embedding (big)</a:t>
            </a:r>
            <a:endParaRPr/>
          </a:p>
        </p:txBody>
      </p:sp>
      <p:sp>
        <p:nvSpPr>
          <p:cNvPr id="780" name="Google Shape;780;p42"/>
          <p:cNvSpPr/>
          <p:nvPr/>
        </p:nvSpPr>
        <p:spPr>
          <a:xfrm>
            <a:off x="3606475" y="2931175"/>
            <a:ext cx="28008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Word Embedding (the)</a:t>
            </a:r>
            <a:endParaRPr/>
          </a:p>
        </p:txBody>
      </p:sp>
      <p:sp>
        <p:nvSpPr>
          <p:cNvPr id="781" name="Google Shape;781;p42"/>
          <p:cNvSpPr/>
          <p:nvPr/>
        </p:nvSpPr>
        <p:spPr>
          <a:xfrm>
            <a:off x="6411025" y="2931175"/>
            <a:ext cx="19824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POS Embedding (JJ)</a:t>
            </a:r>
            <a:endParaRPr/>
          </a:p>
        </p:txBody>
      </p:sp>
      <p:sp>
        <p:nvSpPr>
          <p:cNvPr id="782" name="Google Shape;782;p42"/>
          <p:cNvSpPr/>
          <p:nvPr/>
        </p:nvSpPr>
        <p:spPr>
          <a:xfrm>
            <a:off x="8397175" y="2931175"/>
            <a:ext cx="20805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POS Embedding (DET)</a:t>
            </a:r>
            <a:endParaRPr/>
          </a:p>
        </p:txBody>
      </p:sp>
      <p:sp>
        <p:nvSpPr>
          <p:cNvPr id="783" name="Google Shape;783;p42"/>
          <p:cNvSpPr/>
          <p:nvPr/>
        </p:nvSpPr>
        <p:spPr>
          <a:xfrm>
            <a:off x="10481425" y="2931175"/>
            <a:ext cx="1448100" cy="3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t>Distance</a:t>
            </a:r>
            <a:endParaRPr/>
          </a:p>
        </p:txBody>
      </p:sp>
      <p:sp>
        <p:nvSpPr>
          <p:cNvPr id="784" name="Google Shape;784;p42"/>
          <p:cNvSpPr/>
          <p:nvPr/>
        </p:nvSpPr>
        <p:spPr>
          <a:xfrm>
            <a:off x="3513550" y="4066400"/>
            <a:ext cx="6024300" cy="6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200"/>
              <a:t>Prediction Model</a:t>
            </a:r>
            <a:endParaRPr sz="2200"/>
          </a:p>
        </p:txBody>
      </p:sp>
      <p:sp>
        <p:nvSpPr>
          <p:cNvPr id="785" name="Google Shape;785;p42"/>
          <p:cNvSpPr/>
          <p:nvPr/>
        </p:nvSpPr>
        <p:spPr>
          <a:xfrm>
            <a:off x="5801650" y="3489500"/>
            <a:ext cx="1448100" cy="48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5801650" y="4827200"/>
            <a:ext cx="1448100" cy="483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Text Classification with RNNs</a:t>
            </a:r>
            <a:endParaRPr/>
          </a:p>
        </p:txBody>
      </p:sp>
      <p:sp>
        <p:nvSpPr>
          <p:cNvPr id="251" name="Google Shape;251;p16"/>
          <p:cNvSpPr txBox="1"/>
          <p:nvPr>
            <p:ph idx="1" type="body"/>
          </p:nvPr>
        </p:nvSpPr>
        <p:spPr>
          <a:xfrm>
            <a:off x="838200" y="1825625"/>
            <a:ext cx="38454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Last week for text classification we discarded all but the last state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Lots of information is lost!</a:t>
            </a:r>
            <a:endParaRPr/>
          </a:p>
        </p:txBody>
      </p:sp>
      <p:sp>
        <p:nvSpPr>
          <p:cNvPr id="252" name="Google Shape;252;p16"/>
          <p:cNvSpPr/>
          <p:nvPr/>
        </p:nvSpPr>
        <p:spPr>
          <a:xfrm>
            <a:off x="5184700" y="4023175"/>
            <a:ext cx="1093500" cy="630300"/>
          </a:xfrm>
          <a:prstGeom prst="rect">
            <a:avLst/>
          </a:prstGeom>
          <a:solidFill>
            <a:srgbClr val="B0DD46">
              <a:alpha val="80390"/>
            </a:srgbClr>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IE" sz="2400">
                <a:solidFill>
                  <a:srgbClr val="000000"/>
                </a:solidFill>
                <a:latin typeface="Calibri"/>
                <a:ea typeface="Calibri"/>
                <a:cs typeface="Calibri"/>
                <a:sym typeface="Calibri"/>
              </a:rPr>
              <a:t>h</a:t>
            </a:r>
            <a:r>
              <a:rPr b="1" baseline="-25000" lang="en-IE" sz="2400">
                <a:solidFill>
                  <a:srgbClr val="000000"/>
                </a:solidFill>
                <a:latin typeface="Calibri"/>
                <a:ea typeface="Calibri"/>
                <a:cs typeface="Calibri"/>
                <a:sym typeface="Calibri"/>
              </a:rPr>
              <a:t>1</a:t>
            </a:r>
            <a:endParaRPr baseline="-25000">
              <a:solidFill>
                <a:srgbClr val="000000"/>
              </a:solidFill>
            </a:endParaRPr>
          </a:p>
        </p:txBody>
      </p:sp>
      <p:sp>
        <p:nvSpPr>
          <p:cNvPr id="253" name="Google Shape;253;p16"/>
          <p:cNvSpPr/>
          <p:nvPr/>
        </p:nvSpPr>
        <p:spPr>
          <a:xfrm>
            <a:off x="6875525" y="4023175"/>
            <a:ext cx="1093500" cy="630300"/>
          </a:xfrm>
          <a:prstGeom prst="rect">
            <a:avLst/>
          </a:prstGeom>
          <a:solidFill>
            <a:srgbClr val="B0DD46">
              <a:alpha val="80390"/>
            </a:srgbClr>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IE" sz="2400">
                <a:solidFill>
                  <a:srgbClr val="000000"/>
                </a:solidFill>
                <a:latin typeface="Calibri"/>
                <a:ea typeface="Calibri"/>
                <a:cs typeface="Calibri"/>
                <a:sym typeface="Calibri"/>
              </a:rPr>
              <a:t>h</a:t>
            </a:r>
            <a:r>
              <a:rPr b="1" baseline="-25000" lang="en-IE" sz="2400">
                <a:solidFill>
                  <a:srgbClr val="000000"/>
                </a:solidFill>
                <a:latin typeface="Calibri"/>
                <a:ea typeface="Calibri"/>
                <a:cs typeface="Calibri"/>
                <a:sym typeface="Calibri"/>
              </a:rPr>
              <a:t>2</a:t>
            </a:r>
            <a:endParaRPr baseline="-25000">
              <a:solidFill>
                <a:srgbClr val="000000"/>
              </a:solidFill>
            </a:endParaRPr>
          </a:p>
        </p:txBody>
      </p:sp>
      <p:sp>
        <p:nvSpPr>
          <p:cNvPr id="254" name="Google Shape;254;p16"/>
          <p:cNvSpPr/>
          <p:nvPr/>
        </p:nvSpPr>
        <p:spPr>
          <a:xfrm>
            <a:off x="8501475" y="4023175"/>
            <a:ext cx="1093500" cy="630300"/>
          </a:xfrm>
          <a:prstGeom prst="rect">
            <a:avLst/>
          </a:prstGeom>
          <a:solidFill>
            <a:srgbClr val="B0DD46">
              <a:alpha val="80390"/>
            </a:srgbClr>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IE" sz="2400">
                <a:solidFill>
                  <a:srgbClr val="000000"/>
                </a:solidFill>
                <a:latin typeface="Calibri"/>
                <a:ea typeface="Calibri"/>
                <a:cs typeface="Calibri"/>
                <a:sym typeface="Calibri"/>
              </a:rPr>
              <a:t>h</a:t>
            </a:r>
            <a:r>
              <a:rPr b="1" baseline="-25000" lang="en-IE" sz="2400">
                <a:solidFill>
                  <a:srgbClr val="000000"/>
                </a:solidFill>
                <a:latin typeface="Calibri"/>
                <a:ea typeface="Calibri"/>
                <a:cs typeface="Calibri"/>
                <a:sym typeface="Calibri"/>
              </a:rPr>
              <a:t>3</a:t>
            </a:r>
            <a:endParaRPr baseline="-25000"/>
          </a:p>
        </p:txBody>
      </p:sp>
      <p:cxnSp>
        <p:nvCxnSpPr>
          <p:cNvPr id="255" name="Google Shape;255;p16"/>
          <p:cNvCxnSpPr>
            <a:endCxn id="252" idx="1"/>
          </p:cNvCxnSpPr>
          <p:nvPr/>
        </p:nvCxnSpPr>
        <p:spPr>
          <a:xfrm flipH="1" rot="10800000">
            <a:off x="4939600" y="4338325"/>
            <a:ext cx="245100" cy="9300"/>
          </a:xfrm>
          <a:prstGeom prst="straightConnector1">
            <a:avLst/>
          </a:prstGeom>
          <a:noFill/>
          <a:ln cap="flat" cmpd="sng" w="28575">
            <a:solidFill>
              <a:srgbClr val="44546A"/>
            </a:solidFill>
            <a:prstDash val="solid"/>
            <a:round/>
            <a:headEnd len="med" w="med" type="none"/>
            <a:tailEnd len="med" w="med" type="triangle"/>
          </a:ln>
        </p:spPr>
      </p:cxnSp>
      <p:cxnSp>
        <p:nvCxnSpPr>
          <p:cNvPr id="256" name="Google Shape;256;p16"/>
          <p:cNvCxnSpPr>
            <a:stCxn id="252" idx="3"/>
            <a:endCxn id="253" idx="1"/>
          </p:cNvCxnSpPr>
          <p:nvPr/>
        </p:nvCxnSpPr>
        <p:spPr>
          <a:xfrm>
            <a:off x="6278200" y="4338325"/>
            <a:ext cx="597300" cy="0"/>
          </a:xfrm>
          <a:prstGeom prst="straightConnector1">
            <a:avLst/>
          </a:prstGeom>
          <a:noFill/>
          <a:ln cap="flat" cmpd="sng" w="28575">
            <a:solidFill>
              <a:srgbClr val="44546A"/>
            </a:solidFill>
            <a:prstDash val="solid"/>
            <a:round/>
            <a:headEnd len="med" w="med" type="none"/>
            <a:tailEnd len="med" w="med" type="triangle"/>
          </a:ln>
        </p:spPr>
      </p:cxnSp>
      <p:cxnSp>
        <p:nvCxnSpPr>
          <p:cNvPr id="257" name="Google Shape;257;p16"/>
          <p:cNvCxnSpPr>
            <a:stCxn id="253" idx="3"/>
            <a:endCxn id="254" idx="1"/>
          </p:cNvCxnSpPr>
          <p:nvPr/>
        </p:nvCxnSpPr>
        <p:spPr>
          <a:xfrm>
            <a:off x="7969025" y="4338325"/>
            <a:ext cx="532500" cy="0"/>
          </a:xfrm>
          <a:prstGeom prst="straightConnector1">
            <a:avLst/>
          </a:prstGeom>
          <a:noFill/>
          <a:ln cap="flat" cmpd="sng" w="28575">
            <a:solidFill>
              <a:srgbClr val="44546A"/>
            </a:solidFill>
            <a:prstDash val="solid"/>
            <a:round/>
            <a:headEnd len="med" w="med" type="none"/>
            <a:tailEnd len="med" w="med" type="triangle"/>
          </a:ln>
        </p:spPr>
      </p:cxnSp>
      <p:sp>
        <p:nvSpPr>
          <p:cNvPr id="258" name="Google Shape;258;p16"/>
          <p:cNvSpPr/>
          <p:nvPr/>
        </p:nvSpPr>
        <p:spPr>
          <a:xfrm>
            <a:off x="5212450" y="5024075"/>
            <a:ext cx="1038000" cy="5250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259" name="Google Shape;259;p16"/>
          <p:cNvSpPr/>
          <p:nvPr/>
        </p:nvSpPr>
        <p:spPr>
          <a:xfrm>
            <a:off x="6903275" y="5024075"/>
            <a:ext cx="1038000" cy="5250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260" name="Google Shape;260;p16"/>
          <p:cNvSpPr/>
          <p:nvPr/>
        </p:nvSpPr>
        <p:spPr>
          <a:xfrm>
            <a:off x="8529225" y="5024075"/>
            <a:ext cx="1038000" cy="5250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261" name="Google Shape;261;p16"/>
          <p:cNvCxnSpPr>
            <a:stCxn id="258" idx="0"/>
            <a:endCxn id="252" idx="2"/>
          </p:cNvCxnSpPr>
          <p:nvPr/>
        </p:nvCxnSpPr>
        <p:spPr>
          <a:xfrm rot="10800000">
            <a:off x="5731450" y="4653575"/>
            <a:ext cx="0" cy="370500"/>
          </a:xfrm>
          <a:prstGeom prst="straightConnector1">
            <a:avLst/>
          </a:prstGeom>
          <a:noFill/>
          <a:ln cap="flat" cmpd="sng" w="28575">
            <a:solidFill>
              <a:srgbClr val="44546A"/>
            </a:solidFill>
            <a:prstDash val="solid"/>
            <a:round/>
            <a:headEnd len="med" w="med" type="none"/>
            <a:tailEnd len="med" w="med" type="triangle"/>
          </a:ln>
        </p:spPr>
      </p:cxnSp>
      <p:cxnSp>
        <p:nvCxnSpPr>
          <p:cNvPr id="262" name="Google Shape;262;p16"/>
          <p:cNvCxnSpPr>
            <a:stCxn id="259" idx="0"/>
            <a:endCxn id="253" idx="2"/>
          </p:cNvCxnSpPr>
          <p:nvPr/>
        </p:nvCxnSpPr>
        <p:spPr>
          <a:xfrm rot="10800000">
            <a:off x="7422275" y="4653575"/>
            <a:ext cx="0" cy="370500"/>
          </a:xfrm>
          <a:prstGeom prst="straightConnector1">
            <a:avLst/>
          </a:prstGeom>
          <a:noFill/>
          <a:ln cap="flat" cmpd="sng" w="28575">
            <a:solidFill>
              <a:srgbClr val="44546A"/>
            </a:solidFill>
            <a:prstDash val="solid"/>
            <a:round/>
            <a:headEnd len="med" w="med" type="none"/>
            <a:tailEnd len="med" w="med" type="triangle"/>
          </a:ln>
        </p:spPr>
      </p:cxnSp>
      <p:cxnSp>
        <p:nvCxnSpPr>
          <p:cNvPr id="263" name="Google Shape;263;p16"/>
          <p:cNvCxnSpPr>
            <a:stCxn id="260" idx="0"/>
            <a:endCxn id="254" idx="2"/>
          </p:cNvCxnSpPr>
          <p:nvPr/>
        </p:nvCxnSpPr>
        <p:spPr>
          <a:xfrm rot="10800000">
            <a:off x="9048225" y="4653575"/>
            <a:ext cx="0" cy="370500"/>
          </a:xfrm>
          <a:prstGeom prst="straightConnector1">
            <a:avLst/>
          </a:prstGeom>
          <a:noFill/>
          <a:ln cap="flat" cmpd="sng" w="28575">
            <a:solidFill>
              <a:srgbClr val="44546A"/>
            </a:solidFill>
            <a:prstDash val="solid"/>
            <a:round/>
            <a:headEnd len="med" w="med" type="none"/>
            <a:tailEnd len="med" w="med" type="triangle"/>
          </a:ln>
        </p:spPr>
      </p:cxnSp>
      <p:sp>
        <p:nvSpPr>
          <p:cNvPr id="264" name="Google Shape;264;p16"/>
          <p:cNvSpPr/>
          <p:nvPr/>
        </p:nvSpPr>
        <p:spPr>
          <a:xfrm>
            <a:off x="6903275" y="3123375"/>
            <a:ext cx="1038000" cy="525000"/>
          </a:xfrm>
          <a:prstGeom prst="roundRect">
            <a:avLst>
              <a:gd fmla="val 16667" name="adj"/>
            </a:avLst>
          </a:prstGeom>
          <a:solidFill>
            <a:srgbClr val="FFFFFF"/>
          </a:solidFill>
          <a:ln cap="flat" cmpd="sng" w="9525">
            <a:solidFill>
              <a:srgbClr val="44546A"/>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200">
                <a:latin typeface="Calibri"/>
                <a:ea typeface="Calibri"/>
                <a:cs typeface="Calibri"/>
                <a:sym typeface="Calibri"/>
              </a:rPr>
              <a:t>discarded</a:t>
            </a:r>
            <a:endParaRPr baseline="-25000" sz="1200">
              <a:latin typeface="Calibri"/>
              <a:ea typeface="Calibri"/>
              <a:cs typeface="Calibri"/>
              <a:sym typeface="Calibri"/>
            </a:endParaRPr>
          </a:p>
        </p:txBody>
      </p:sp>
      <p:cxnSp>
        <p:nvCxnSpPr>
          <p:cNvPr id="265" name="Google Shape;265;p16"/>
          <p:cNvCxnSpPr>
            <a:stCxn id="252" idx="0"/>
          </p:cNvCxnSpPr>
          <p:nvPr/>
        </p:nvCxnSpPr>
        <p:spPr>
          <a:xfrm rot="10800000">
            <a:off x="5731450" y="3648475"/>
            <a:ext cx="0" cy="374700"/>
          </a:xfrm>
          <a:prstGeom prst="straightConnector1">
            <a:avLst/>
          </a:prstGeom>
          <a:noFill/>
          <a:ln cap="flat" cmpd="sng" w="28575">
            <a:solidFill>
              <a:srgbClr val="44546A"/>
            </a:solidFill>
            <a:prstDash val="solid"/>
            <a:round/>
            <a:headEnd len="med" w="med" type="none"/>
            <a:tailEnd len="med" w="med" type="triangle"/>
          </a:ln>
        </p:spPr>
      </p:cxnSp>
      <p:cxnSp>
        <p:nvCxnSpPr>
          <p:cNvPr id="266" name="Google Shape;266;p16"/>
          <p:cNvCxnSpPr>
            <a:stCxn id="253" idx="0"/>
            <a:endCxn id="264" idx="2"/>
          </p:cNvCxnSpPr>
          <p:nvPr/>
        </p:nvCxnSpPr>
        <p:spPr>
          <a:xfrm rot="10800000">
            <a:off x="7422275" y="3648475"/>
            <a:ext cx="0" cy="374700"/>
          </a:xfrm>
          <a:prstGeom prst="straightConnector1">
            <a:avLst/>
          </a:prstGeom>
          <a:noFill/>
          <a:ln cap="flat" cmpd="sng" w="28575">
            <a:solidFill>
              <a:srgbClr val="44546A"/>
            </a:solidFill>
            <a:prstDash val="solid"/>
            <a:round/>
            <a:headEnd len="med" w="med" type="none"/>
            <a:tailEnd len="med" w="med" type="triangle"/>
          </a:ln>
        </p:spPr>
      </p:cxnSp>
      <p:sp>
        <p:nvSpPr>
          <p:cNvPr id="267" name="Google Shape;267;p16"/>
          <p:cNvSpPr/>
          <p:nvPr/>
        </p:nvSpPr>
        <p:spPr>
          <a:xfrm>
            <a:off x="5212450" y="3127575"/>
            <a:ext cx="1038000" cy="525000"/>
          </a:xfrm>
          <a:prstGeom prst="roundRect">
            <a:avLst>
              <a:gd fmla="val 16667" name="adj"/>
            </a:avLst>
          </a:prstGeom>
          <a:solidFill>
            <a:srgbClr val="FFFFFF"/>
          </a:solidFill>
          <a:ln cap="flat" cmpd="sng" w="9525">
            <a:solidFill>
              <a:srgbClr val="44546A"/>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200">
                <a:latin typeface="Calibri"/>
                <a:ea typeface="Calibri"/>
                <a:cs typeface="Calibri"/>
                <a:sym typeface="Calibri"/>
              </a:rPr>
              <a:t>discarded</a:t>
            </a:r>
            <a:endParaRPr baseline="-25000" sz="1200">
              <a:latin typeface="Calibri"/>
              <a:ea typeface="Calibri"/>
              <a:cs typeface="Calibri"/>
              <a:sym typeface="Calibri"/>
            </a:endParaRPr>
          </a:p>
        </p:txBody>
      </p:sp>
      <p:sp>
        <p:nvSpPr>
          <p:cNvPr id="268" name="Google Shape;268;p16"/>
          <p:cNvSpPr/>
          <p:nvPr/>
        </p:nvSpPr>
        <p:spPr>
          <a:xfrm>
            <a:off x="9000100" y="2541850"/>
            <a:ext cx="2141700" cy="630300"/>
          </a:xfrm>
          <a:prstGeom prst="ellipse">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Output Layer</a:t>
            </a:r>
            <a:endParaRPr sz="1800">
              <a:latin typeface="Calibri"/>
              <a:ea typeface="Calibri"/>
              <a:cs typeface="Calibri"/>
              <a:sym typeface="Calibri"/>
            </a:endParaRPr>
          </a:p>
        </p:txBody>
      </p:sp>
      <p:cxnSp>
        <p:nvCxnSpPr>
          <p:cNvPr id="269" name="Google Shape;269;p16"/>
          <p:cNvCxnSpPr>
            <a:stCxn id="254" idx="0"/>
            <a:endCxn id="268" idx="4"/>
          </p:cNvCxnSpPr>
          <p:nvPr/>
        </p:nvCxnSpPr>
        <p:spPr>
          <a:xfrm rot="-5400000">
            <a:off x="9134025" y="3086275"/>
            <a:ext cx="851100" cy="1022700"/>
          </a:xfrm>
          <a:prstGeom prst="curvedConnector3">
            <a:avLst>
              <a:gd fmla="val 49996" name="adj1"/>
            </a:avLst>
          </a:prstGeom>
          <a:noFill/>
          <a:ln cap="flat" cmpd="sng" w="28575">
            <a:solidFill>
              <a:srgbClr val="44546A"/>
            </a:solidFill>
            <a:prstDash val="solid"/>
            <a:round/>
            <a:headEnd len="med" w="med" type="none"/>
            <a:tailEnd len="med" w="med" type="triangle"/>
          </a:ln>
        </p:spPr>
      </p:cxnSp>
      <p:sp>
        <p:nvSpPr>
          <p:cNvPr id="270" name="Google Shape;270;p16"/>
          <p:cNvSpPr txBox="1"/>
          <p:nvPr/>
        </p:nvSpPr>
        <p:spPr>
          <a:xfrm>
            <a:off x="10643125" y="1580725"/>
            <a:ext cx="10227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Loss</a:t>
            </a:r>
            <a:endParaRPr sz="2400">
              <a:latin typeface="Calibri"/>
              <a:ea typeface="Calibri"/>
              <a:cs typeface="Calibri"/>
              <a:sym typeface="Calibri"/>
            </a:endParaRPr>
          </a:p>
        </p:txBody>
      </p:sp>
      <p:cxnSp>
        <p:nvCxnSpPr>
          <p:cNvPr id="271" name="Google Shape;271;p16"/>
          <p:cNvCxnSpPr>
            <a:stCxn id="268" idx="0"/>
            <a:endCxn id="270" idx="2"/>
          </p:cNvCxnSpPr>
          <p:nvPr/>
        </p:nvCxnSpPr>
        <p:spPr>
          <a:xfrm rot="-5400000">
            <a:off x="10372450" y="1759750"/>
            <a:ext cx="480600" cy="1083600"/>
          </a:xfrm>
          <a:prstGeom prst="curvedConnector3">
            <a:avLst>
              <a:gd fmla="val 49992" name="adj1"/>
            </a:avLst>
          </a:prstGeom>
          <a:noFill/>
          <a:ln cap="flat" cmpd="sng" w="28575">
            <a:solidFill>
              <a:srgbClr val="44546A"/>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Deep learning approach</a:t>
            </a:r>
            <a:endParaRPr/>
          </a:p>
        </p:txBody>
      </p:sp>
      <p:sp>
        <p:nvSpPr>
          <p:cNvPr id="793" name="Google Shape;793;p43"/>
          <p:cNvSpPr/>
          <p:nvPr/>
        </p:nvSpPr>
        <p:spPr>
          <a:xfrm>
            <a:off x="2380950" y="5189300"/>
            <a:ext cx="3754500" cy="2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Word Embedding Vectors</a:t>
            </a:r>
            <a:endParaRPr>
              <a:latin typeface="Calibri"/>
              <a:ea typeface="Calibri"/>
              <a:cs typeface="Calibri"/>
              <a:sym typeface="Calibri"/>
            </a:endParaRPr>
          </a:p>
        </p:txBody>
      </p:sp>
      <p:sp>
        <p:nvSpPr>
          <p:cNvPr id="794" name="Google Shape;794;p43"/>
          <p:cNvSpPr/>
          <p:nvPr/>
        </p:nvSpPr>
        <p:spPr>
          <a:xfrm>
            <a:off x="6135450" y="5189300"/>
            <a:ext cx="3754500" cy="2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POS Embedding Vectors</a:t>
            </a:r>
            <a:endParaRPr>
              <a:latin typeface="Calibri"/>
              <a:ea typeface="Calibri"/>
              <a:cs typeface="Calibri"/>
              <a:sym typeface="Calibri"/>
            </a:endParaRPr>
          </a:p>
        </p:txBody>
      </p:sp>
      <p:sp>
        <p:nvSpPr>
          <p:cNvPr id="795" name="Google Shape;795;p43"/>
          <p:cNvSpPr/>
          <p:nvPr/>
        </p:nvSpPr>
        <p:spPr>
          <a:xfrm>
            <a:off x="9889950" y="5189300"/>
            <a:ext cx="2116800" cy="2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a:latin typeface="Calibri"/>
                <a:ea typeface="Calibri"/>
                <a:cs typeface="Calibri"/>
                <a:sym typeface="Calibri"/>
              </a:rPr>
              <a:t>Distance Vector</a:t>
            </a:r>
            <a:endParaRPr>
              <a:latin typeface="Calibri"/>
              <a:ea typeface="Calibri"/>
              <a:cs typeface="Calibri"/>
              <a:sym typeface="Calibri"/>
            </a:endParaRPr>
          </a:p>
        </p:txBody>
      </p:sp>
      <p:sp>
        <p:nvSpPr>
          <p:cNvPr id="796" name="Google Shape;796;p43"/>
          <p:cNvSpPr/>
          <p:nvPr/>
        </p:nvSpPr>
        <p:spPr>
          <a:xfrm>
            <a:off x="4645650" y="4524659"/>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Fully-connected Layer</a:t>
            </a:r>
            <a:endParaRPr sz="1800">
              <a:latin typeface="Calibri"/>
              <a:ea typeface="Calibri"/>
              <a:cs typeface="Calibri"/>
              <a:sym typeface="Calibri"/>
            </a:endParaRPr>
          </a:p>
        </p:txBody>
      </p:sp>
      <p:sp>
        <p:nvSpPr>
          <p:cNvPr id="797" name="Google Shape;797;p43"/>
          <p:cNvSpPr/>
          <p:nvPr/>
        </p:nvSpPr>
        <p:spPr>
          <a:xfrm>
            <a:off x="4645650" y="3996369"/>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Sigmoid</a:t>
            </a:r>
            <a:endParaRPr sz="1800">
              <a:latin typeface="Calibri"/>
              <a:ea typeface="Calibri"/>
              <a:cs typeface="Calibri"/>
              <a:sym typeface="Calibri"/>
            </a:endParaRPr>
          </a:p>
        </p:txBody>
      </p:sp>
      <p:sp>
        <p:nvSpPr>
          <p:cNvPr id="798" name="Google Shape;798;p43"/>
          <p:cNvSpPr/>
          <p:nvPr/>
        </p:nvSpPr>
        <p:spPr>
          <a:xfrm>
            <a:off x="4645650" y="3468078"/>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Dropout</a:t>
            </a:r>
            <a:endParaRPr sz="1800">
              <a:latin typeface="Calibri"/>
              <a:ea typeface="Calibri"/>
              <a:cs typeface="Calibri"/>
              <a:sym typeface="Calibri"/>
            </a:endParaRPr>
          </a:p>
        </p:txBody>
      </p:sp>
      <p:sp>
        <p:nvSpPr>
          <p:cNvPr id="799" name="Google Shape;799;p43"/>
          <p:cNvSpPr/>
          <p:nvPr/>
        </p:nvSpPr>
        <p:spPr>
          <a:xfrm>
            <a:off x="4645650" y="2939787"/>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Fully-connected Layer</a:t>
            </a:r>
            <a:endParaRPr sz="1800">
              <a:latin typeface="Calibri"/>
              <a:ea typeface="Calibri"/>
              <a:cs typeface="Calibri"/>
              <a:sym typeface="Calibri"/>
            </a:endParaRPr>
          </a:p>
        </p:txBody>
      </p:sp>
      <p:sp>
        <p:nvSpPr>
          <p:cNvPr id="800" name="Google Shape;800;p43"/>
          <p:cNvSpPr/>
          <p:nvPr/>
        </p:nvSpPr>
        <p:spPr>
          <a:xfrm>
            <a:off x="4645650" y="2411497"/>
            <a:ext cx="5942400" cy="30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Softmax</a:t>
            </a:r>
            <a:endParaRPr sz="1800">
              <a:latin typeface="Calibri"/>
              <a:ea typeface="Calibri"/>
              <a:cs typeface="Calibri"/>
              <a:sym typeface="Calibri"/>
            </a:endParaRPr>
          </a:p>
        </p:txBody>
      </p:sp>
      <p:sp>
        <p:nvSpPr>
          <p:cNvPr id="801" name="Google Shape;801;p43"/>
          <p:cNvSpPr/>
          <p:nvPr/>
        </p:nvSpPr>
        <p:spPr>
          <a:xfrm>
            <a:off x="5738750" y="1617825"/>
            <a:ext cx="3754500" cy="51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Categorical Cross-Entropy Loss</a:t>
            </a:r>
            <a:endParaRPr sz="1800">
              <a:latin typeface="Calibri"/>
              <a:ea typeface="Calibri"/>
              <a:cs typeface="Calibri"/>
              <a:sym typeface="Calibri"/>
            </a:endParaRPr>
          </a:p>
        </p:txBody>
      </p:sp>
      <p:cxnSp>
        <p:nvCxnSpPr>
          <p:cNvPr id="802" name="Google Shape;802;p43"/>
          <p:cNvCxnSpPr>
            <a:stCxn id="793" idx="0"/>
            <a:endCxn id="796" idx="4"/>
          </p:cNvCxnSpPr>
          <p:nvPr/>
        </p:nvCxnSpPr>
        <p:spPr>
          <a:xfrm flipH="1" rot="10800000">
            <a:off x="4258200" y="4825400"/>
            <a:ext cx="3358800" cy="363900"/>
          </a:xfrm>
          <a:prstGeom prst="straightConnector1">
            <a:avLst/>
          </a:prstGeom>
          <a:noFill/>
          <a:ln cap="flat" cmpd="sng" w="19050">
            <a:solidFill>
              <a:schemeClr val="dk2"/>
            </a:solidFill>
            <a:prstDash val="solid"/>
            <a:round/>
            <a:headEnd len="med" w="med" type="none"/>
            <a:tailEnd len="med" w="med" type="triangle"/>
          </a:ln>
        </p:spPr>
      </p:cxnSp>
      <p:cxnSp>
        <p:nvCxnSpPr>
          <p:cNvPr id="803" name="Google Shape;803;p43"/>
          <p:cNvCxnSpPr>
            <a:stCxn id="794" idx="0"/>
            <a:endCxn id="796" idx="4"/>
          </p:cNvCxnSpPr>
          <p:nvPr/>
        </p:nvCxnSpPr>
        <p:spPr>
          <a:xfrm rot="10800000">
            <a:off x="7616700" y="4825400"/>
            <a:ext cx="396000" cy="363900"/>
          </a:xfrm>
          <a:prstGeom prst="straightConnector1">
            <a:avLst/>
          </a:prstGeom>
          <a:noFill/>
          <a:ln cap="flat" cmpd="sng" w="19050">
            <a:solidFill>
              <a:schemeClr val="dk2"/>
            </a:solidFill>
            <a:prstDash val="solid"/>
            <a:round/>
            <a:headEnd len="med" w="med" type="none"/>
            <a:tailEnd len="med" w="med" type="triangle"/>
          </a:ln>
        </p:spPr>
      </p:cxnSp>
      <p:cxnSp>
        <p:nvCxnSpPr>
          <p:cNvPr id="804" name="Google Shape;804;p43"/>
          <p:cNvCxnSpPr>
            <a:stCxn id="795" idx="0"/>
            <a:endCxn id="796" idx="4"/>
          </p:cNvCxnSpPr>
          <p:nvPr/>
        </p:nvCxnSpPr>
        <p:spPr>
          <a:xfrm rot="10800000">
            <a:off x="7616850" y="4825400"/>
            <a:ext cx="3331500" cy="363900"/>
          </a:xfrm>
          <a:prstGeom prst="straightConnector1">
            <a:avLst/>
          </a:prstGeom>
          <a:noFill/>
          <a:ln cap="flat" cmpd="sng" w="19050">
            <a:solidFill>
              <a:schemeClr val="dk2"/>
            </a:solidFill>
            <a:prstDash val="solid"/>
            <a:round/>
            <a:headEnd len="med" w="med" type="none"/>
            <a:tailEnd len="med" w="med" type="triangle"/>
          </a:ln>
        </p:spPr>
      </p:cxnSp>
      <p:cxnSp>
        <p:nvCxnSpPr>
          <p:cNvPr id="805" name="Google Shape;805;p43"/>
          <p:cNvCxnSpPr>
            <a:stCxn id="796" idx="0"/>
            <a:endCxn id="797" idx="4"/>
          </p:cNvCxnSpPr>
          <p:nvPr/>
        </p:nvCxnSpPr>
        <p:spPr>
          <a:xfrm rot="10800000">
            <a:off x="7616850" y="4296959"/>
            <a:ext cx="0" cy="227700"/>
          </a:xfrm>
          <a:prstGeom prst="straightConnector1">
            <a:avLst/>
          </a:prstGeom>
          <a:noFill/>
          <a:ln cap="flat" cmpd="sng" w="19050">
            <a:solidFill>
              <a:schemeClr val="dk2"/>
            </a:solidFill>
            <a:prstDash val="solid"/>
            <a:round/>
            <a:headEnd len="med" w="med" type="none"/>
            <a:tailEnd len="med" w="med" type="triangle"/>
          </a:ln>
        </p:spPr>
      </p:cxnSp>
      <p:cxnSp>
        <p:nvCxnSpPr>
          <p:cNvPr id="806" name="Google Shape;806;p43"/>
          <p:cNvCxnSpPr>
            <a:stCxn id="797" idx="0"/>
            <a:endCxn id="798" idx="4"/>
          </p:cNvCxnSpPr>
          <p:nvPr/>
        </p:nvCxnSpPr>
        <p:spPr>
          <a:xfrm rot="10800000">
            <a:off x="7616850" y="3768669"/>
            <a:ext cx="0" cy="227700"/>
          </a:xfrm>
          <a:prstGeom prst="straightConnector1">
            <a:avLst/>
          </a:prstGeom>
          <a:noFill/>
          <a:ln cap="flat" cmpd="sng" w="19050">
            <a:solidFill>
              <a:schemeClr val="dk2"/>
            </a:solidFill>
            <a:prstDash val="solid"/>
            <a:round/>
            <a:headEnd len="med" w="med" type="none"/>
            <a:tailEnd len="med" w="med" type="triangle"/>
          </a:ln>
        </p:spPr>
      </p:cxnSp>
      <p:cxnSp>
        <p:nvCxnSpPr>
          <p:cNvPr id="807" name="Google Shape;807;p43"/>
          <p:cNvCxnSpPr>
            <a:stCxn id="798" idx="0"/>
            <a:endCxn id="799" idx="4"/>
          </p:cNvCxnSpPr>
          <p:nvPr/>
        </p:nvCxnSpPr>
        <p:spPr>
          <a:xfrm rot="10800000">
            <a:off x="7616850" y="3240378"/>
            <a:ext cx="0" cy="227700"/>
          </a:xfrm>
          <a:prstGeom prst="straightConnector1">
            <a:avLst/>
          </a:prstGeom>
          <a:noFill/>
          <a:ln cap="flat" cmpd="sng" w="19050">
            <a:solidFill>
              <a:schemeClr val="dk2"/>
            </a:solidFill>
            <a:prstDash val="solid"/>
            <a:round/>
            <a:headEnd len="med" w="med" type="none"/>
            <a:tailEnd len="med" w="med" type="triangle"/>
          </a:ln>
        </p:spPr>
      </p:cxnSp>
      <p:cxnSp>
        <p:nvCxnSpPr>
          <p:cNvPr id="808" name="Google Shape;808;p43"/>
          <p:cNvCxnSpPr>
            <a:endCxn id="800" idx="4"/>
          </p:cNvCxnSpPr>
          <p:nvPr/>
        </p:nvCxnSpPr>
        <p:spPr>
          <a:xfrm rot="10800000">
            <a:off x="7616850" y="2712097"/>
            <a:ext cx="0" cy="227700"/>
          </a:xfrm>
          <a:prstGeom prst="straightConnector1">
            <a:avLst/>
          </a:prstGeom>
          <a:noFill/>
          <a:ln cap="flat" cmpd="sng" w="19050">
            <a:solidFill>
              <a:schemeClr val="dk2"/>
            </a:solidFill>
            <a:prstDash val="solid"/>
            <a:round/>
            <a:headEnd len="med" w="med" type="none"/>
            <a:tailEnd len="med" w="med" type="triangle"/>
          </a:ln>
        </p:spPr>
      </p:cxnSp>
      <p:cxnSp>
        <p:nvCxnSpPr>
          <p:cNvPr id="809" name="Google Shape;809;p43"/>
          <p:cNvCxnSpPr>
            <a:stCxn id="800" idx="0"/>
            <a:endCxn id="801" idx="2"/>
          </p:cNvCxnSpPr>
          <p:nvPr/>
        </p:nvCxnSpPr>
        <p:spPr>
          <a:xfrm rot="10800000">
            <a:off x="7615950" y="2136697"/>
            <a:ext cx="900" cy="274800"/>
          </a:xfrm>
          <a:prstGeom prst="straightConnector1">
            <a:avLst/>
          </a:prstGeom>
          <a:noFill/>
          <a:ln cap="flat" cmpd="sng" w="19050">
            <a:solidFill>
              <a:schemeClr val="dk2"/>
            </a:solidFill>
            <a:prstDash val="solid"/>
            <a:round/>
            <a:headEnd len="med" w="med" type="none"/>
            <a:tailEnd len="med" w="med" type="triangle"/>
          </a:ln>
        </p:spPr>
      </p:cxnSp>
      <p:sp>
        <p:nvSpPr>
          <p:cNvPr id="810" name="Google Shape;810;p43"/>
          <p:cNvSpPr txBox="1"/>
          <p:nvPr/>
        </p:nvSpPr>
        <p:spPr>
          <a:xfrm>
            <a:off x="427125" y="5026475"/>
            <a:ext cx="1729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dk1"/>
                </a:solidFill>
                <a:latin typeface="Calibri"/>
                <a:ea typeface="Calibri"/>
                <a:cs typeface="Calibri"/>
                <a:sym typeface="Calibri"/>
              </a:rPr>
              <a:t>Input</a:t>
            </a:r>
            <a:endParaRPr sz="2400">
              <a:latin typeface="Calibri"/>
              <a:ea typeface="Calibri"/>
              <a:cs typeface="Calibri"/>
              <a:sym typeface="Calibri"/>
            </a:endParaRPr>
          </a:p>
        </p:txBody>
      </p:sp>
      <p:sp>
        <p:nvSpPr>
          <p:cNvPr id="811" name="Google Shape;811;p43"/>
          <p:cNvSpPr txBox="1"/>
          <p:nvPr/>
        </p:nvSpPr>
        <p:spPr>
          <a:xfrm>
            <a:off x="427125" y="3468075"/>
            <a:ext cx="1729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dk1"/>
                </a:solidFill>
                <a:latin typeface="Calibri"/>
                <a:ea typeface="Calibri"/>
                <a:cs typeface="Calibri"/>
                <a:sym typeface="Calibri"/>
              </a:rPr>
              <a:t>Hidden</a:t>
            </a:r>
            <a:endParaRPr sz="2400">
              <a:latin typeface="Calibri"/>
              <a:ea typeface="Calibri"/>
              <a:cs typeface="Calibri"/>
              <a:sym typeface="Calibri"/>
            </a:endParaRPr>
          </a:p>
        </p:txBody>
      </p:sp>
      <p:sp>
        <p:nvSpPr>
          <p:cNvPr id="812" name="Google Shape;812;p43"/>
          <p:cNvSpPr txBox="1"/>
          <p:nvPr/>
        </p:nvSpPr>
        <p:spPr>
          <a:xfrm>
            <a:off x="427125" y="2368950"/>
            <a:ext cx="1729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dk1"/>
                </a:solidFill>
                <a:latin typeface="Calibri"/>
                <a:ea typeface="Calibri"/>
                <a:cs typeface="Calibri"/>
                <a:sym typeface="Calibri"/>
              </a:rPr>
              <a:t>Output</a:t>
            </a:r>
            <a:endParaRPr sz="2400">
              <a:latin typeface="Calibri"/>
              <a:ea typeface="Calibri"/>
              <a:cs typeface="Calibri"/>
              <a:sym typeface="Calibri"/>
            </a:endParaRPr>
          </a:p>
        </p:txBody>
      </p:sp>
      <p:sp>
        <p:nvSpPr>
          <p:cNvPr id="813" name="Google Shape;813;p43"/>
          <p:cNvSpPr txBox="1"/>
          <p:nvPr/>
        </p:nvSpPr>
        <p:spPr>
          <a:xfrm>
            <a:off x="427125" y="1617825"/>
            <a:ext cx="17298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solidFill>
                  <a:schemeClr val="dk1"/>
                </a:solidFill>
                <a:latin typeface="Calibri"/>
                <a:ea typeface="Calibri"/>
                <a:cs typeface="Calibri"/>
                <a:sym typeface="Calibri"/>
              </a:rPr>
              <a:t>Loss</a:t>
            </a:r>
            <a:endParaRPr sz="2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4"/>
          <p:cNvSpPr txBox="1"/>
          <p:nvPr>
            <p:ph type="ctrTitle"/>
          </p:nvPr>
        </p:nvSpPr>
        <p:spPr>
          <a:xfrm>
            <a:off x="6779675" y="731124"/>
            <a:ext cx="5162100" cy="48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6200"/>
              <a:t>How might you improve this parser?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5"/>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4900"/>
              <a:t>Summarization</a:t>
            </a:r>
            <a:endParaRPr sz="4900"/>
          </a:p>
        </p:txBody>
      </p:sp>
      <p:sp>
        <p:nvSpPr>
          <p:cNvPr id="826" name="Google Shape;826;p45"/>
          <p:cNvSpPr txBox="1"/>
          <p:nvPr>
            <p:ph idx="1" type="subTitle"/>
          </p:nvPr>
        </p:nvSpPr>
        <p:spPr>
          <a:xfrm>
            <a:off x="720934" y="2838917"/>
            <a:ext cx="4048800" cy="1963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4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Extractive versus abstractive</a:t>
            </a:r>
            <a:endParaRPr/>
          </a:p>
        </p:txBody>
      </p:sp>
      <p:sp>
        <p:nvSpPr>
          <p:cNvPr id="833" name="Google Shape;833;p46"/>
          <p:cNvSpPr/>
          <p:nvPr/>
        </p:nvSpPr>
        <p:spPr>
          <a:xfrm>
            <a:off x="1098025" y="1972725"/>
            <a:ext cx="3331200" cy="35544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Galway (/ˈɡɔːlweɪ/ GAWL-way; Irish: Gaillimh, pronounced [ˈɡal̠ʲɪvʲ]) is a city in the West of Ireland, in the province of Connacht. It is the county town of County Galway, which is named after it. It lies on the River Corrib between Lough Corrib and Galway Bay, and is the sixth most populous city on the island of Ireland and the fourth most populous in the Republic of Ireland, with a population at the 2016 Census of 79,934.</a:t>
            </a:r>
            <a:endParaRPr sz="1900">
              <a:latin typeface="Calibri"/>
              <a:ea typeface="Calibri"/>
              <a:cs typeface="Calibri"/>
              <a:sym typeface="Calibri"/>
            </a:endParaRPr>
          </a:p>
        </p:txBody>
      </p:sp>
      <p:sp>
        <p:nvSpPr>
          <p:cNvPr id="834" name="Google Shape;834;p46"/>
          <p:cNvSpPr/>
          <p:nvPr/>
        </p:nvSpPr>
        <p:spPr>
          <a:xfrm>
            <a:off x="1042200" y="2475225"/>
            <a:ext cx="2382300" cy="2790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921225" y="3712800"/>
            <a:ext cx="3545400" cy="5211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a:off x="991650" y="1972725"/>
            <a:ext cx="1290000" cy="279000"/>
          </a:xfrm>
          <a:prstGeom prst="ellipse">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6"/>
          <p:cNvSpPr/>
          <p:nvPr/>
        </p:nvSpPr>
        <p:spPr>
          <a:xfrm>
            <a:off x="4646825" y="3898750"/>
            <a:ext cx="1944600" cy="12435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Abstractive Summarization</a:t>
            </a:r>
            <a:endParaRPr sz="1600">
              <a:latin typeface="Calibri"/>
              <a:ea typeface="Calibri"/>
              <a:cs typeface="Calibri"/>
              <a:sym typeface="Calibri"/>
            </a:endParaRPr>
          </a:p>
        </p:txBody>
      </p:sp>
      <p:sp>
        <p:nvSpPr>
          <p:cNvPr id="838" name="Google Shape;838;p46"/>
          <p:cNvSpPr/>
          <p:nvPr/>
        </p:nvSpPr>
        <p:spPr>
          <a:xfrm>
            <a:off x="8274500" y="1598800"/>
            <a:ext cx="3545400" cy="1748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000">
                <a:latin typeface="Calibri"/>
                <a:ea typeface="Calibri"/>
                <a:cs typeface="Calibri"/>
                <a:sym typeface="Calibri"/>
              </a:rPr>
              <a:t>Galway is a city in West of Ireland and is the sixth most populous city on the island of Ireland.</a:t>
            </a:r>
            <a:endParaRPr sz="2000">
              <a:latin typeface="Calibri"/>
              <a:ea typeface="Calibri"/>
              <a:cs typeface="Calibri"/>
              <a:sym typeface="Calibri"/>
            </a:endParaRPr>
          </a:p>
        </p:txBody>
      </p:sp>
      <p:sp>
        <p:nvSpPr>
          <p:cNvPr id="839" name="Google Shape;839;p46"/>
          <p:cNvSpPr/>
          <p:nvPr/>
        </p:nvSpPr>
        <p:spPr>
          <a:xfrm>
            <a:off x="6715525" y="3665050"/>
            <a:ext cx="224400" cy="1710900"/>
          </a:xfrm>
          <a:prstGeom prst="rect">
            <a:avLst/>
          </a:prstGeom>
          <a:solidFill>
            <a:srgbClr val="C050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6"/>
          <p:cNvSpPr/>
          <p:nvPr/>
        </p:nvSpPr>
        <p:spPr>
          <a:xfrm>
            <a:off x="7176225" y="3898750"/>
            <a:ext cx="511500" cy="12435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Calibri"/>
              <a:ea typeface="Calibri"/>
              <a:cs typeface="Calibri"/>
              <a:sym typeface="Calibri"/>
            </a:endParaRPr>
          </a:p>
        </p:txBody>
      </p:sp>
      <p:sp>
        <p:nvSpPr>
          <p:cNvPr id="841" name="Google Shape;841;p46"/>
          <p:cNvSpPr/>
          <p:nvPr/>
        </p:nvSpPr>
        <p:spPr>
          <a:xfrm>
            <a:off x="8272525" y="3712800"/>
            <a:ext cx="3545400" cy="1748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000">
                <a:latin typeface="Calibri"/>
                <a:ea typeface="Calibri"/>
                <a:cs typeface="Calibri"/>
                <a:sym typeface="Calibri"/>
              </a:rPr>
              <a:t>Galway is a city in Ireland on the River Corrib.</a:t>
            </a:r>
            <a:endParaRPr sz="2000">
              <a:latin typeface="Calibri"/>
              <a:ea typeface="Calibri"/>
              <a:cs typeface="Calibri"/>
              <a:sym typeface="Calibri"/>
            </a:endParaRPr>
          </a:p>
        </p:txBody>
      </p:sp>
      <p:sp>
        <p:nvSpPr>
          <p:cNvPr id="842" name="Google Shape;842;p46"/>
          <p:cNvSpPr txBox="1"/>
          <p:nvPr/>
        </p:nvSpPr>
        <p:spPr>
          <a:xfrm>
            <a:off x="6182725" y="5461200"/>
            <a:ext cx="129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a:latin typeface="Calibri"/>
                <a:ea typeface="Calibri"/>
                <a:cs typeface="Calibri"/>
                <a:sym typeface="Calibri"/>
              </a:rPr>
              <a:t>Embedding</a:t>
            </a:r>
            <a:endParaRPr>
              <a:latin typeface="Calibri"/>
              <a:ea typeface="Calibri"/>
              <a:cs typeface="Calibri"/>
              <a:sym typeface="Calibri"/>
            </a:endParaRPr>
          </a:p>
        </p:txBody>
      </p:sp>
      <p:sp>
        <p:nvSpPr>
          <p:cNvPr id="843" name="Google Shape;843;p46"/>
          <p:cNvSpPr/>
          <p:nvPr/>
        </p:nvSpPr>
        <p:spPr>
          <a:xfrm>
            <a:off x="5231625" y="1851250"/>
            <a:ext cx="1944600" cy="12435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Extractive Summarization</a:t>
            </a:r>
            <a:endParaRPr sz="1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Using BERT for Abstractive Summarization</a:t>
            </a:r>
            <a:endParaRPr/>
          </a:p>
        </p:txBody>
      </p:sp>
      <p:sp>
        <p:nvSpPr>
          <p:cNvPr id="850" name="Google Shape;850;p47"/>
          <p:cNvSpPr txBox="1"/>
          <p:nvPr>
            <p:ph idx="1" type="body"/>
          </p:nvPr>
        </p:nvSpPr>
        <p:spPr>
          <a:xfrm>
            <a:off x="838200" y="1825625"/>
            <a:ext cx="81000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BERT is a pre-trained transformer model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Can we use this to do text summarization with less effort?</a:t>
            </a:r>
            <a:endParaRPr/>
          </a:p>
        </p:txBody>
      </p:sp>
      <p:sp>
        <p:nvSpPr>
          <p:cNvPr id="851" name="Google Shape;851;p47"/>
          <p:cNvSpPr/>
          <p:nvPr/>
        </p:nvSpPr>
        <p:spPr>
          <a:xfrm>
            <a:off x="3655725" y="5918350"/>
            <a:ext cx="8190300" cy="73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a:t>Based on: Liu and Lapata “Text Summarization with Pretrained Encoders” </a:t>
            </a:r>
            <a:endParaRPr/>
          </a:p>
          <a:p>
            <a:pPr indent="0" lvl="0" marL="0" rtl="0" algn="l">
              <a:spcBef>
                <a:spcPts val="0"/>
              </a:spcBef>
              <a:spcAft>
                <a:spcPts val="0"/>
              </a:spcAft>
              <a:buNone/>
            </a:pPr>
            <a:r>
              <a:rPr lang="en-IE" u="sng">
                <a:solidFill>
                  <a:schemeClr val="hlink"/>
                </a:solidFill>
                <a:hlinkClick r:id="rId3"/>
              </a:rPr>
              <a:t>https://arxiv.org/pdf/1908.08345.pdf</a:t>
            </a:r>
            <a:r>
              <a:rPr lang="en-IE"/>
              <a:t> </a:t>
            </a:r>
            <a:endParaRPr/>
          </a:p>
        </p:txBody>
      </p:sp>
      <p:pic>
        <p:nvPicPr>
          <p:cNvPr id="852" name="Google Shape;852;p47"/>
          <p:cNvPicPr preferRelativeResize="0"/>
          <p:nvPr/>
        </p:nvPicPr>
        <p:blipFill>
          <a:blip r:embed="rId4">
            <a:alphaModFix/>
          </a:blip>
          <a:stretch>
            <a:fillRect/>
          </a:stretch>
        </p:blipFill>
        <p:spPr>
          <a:xfrm>
            <a:off x="8804003" y="1673000"/>
            <a:ext cx="2474675" cy="41185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Extractive summarization</a:t>
            </a:r>
            <a:endParaRPr/>
          </a:p>
        </p:txBody>
      </p:sp>
      <p:sp>
        <p:nvSpPr>
          <p:cNvPr id="859" name="Google Shape;859;p48"/>
          <p:cNvSpPr txBox="1"/>
          <p:nvPr>
            <p:ph idx="1" type="body"/>
          </p:nvPr>
        </p:nvSpPr>
        <p:spPr>
          <a:xfrm>
            <a:off x="838200" y="1825625"/>
            <a:ext cx="10515600" cy="839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IE"/>
              <a:t>Task:</a:t>
            </a:r>
            <a:r>
              <a:rPr lang="en-IE"/>
              <a:t> For each input sentence predict if it is in the summary</a:t>
            </a:r>
            <a:endParaRPr/>
          </a:p>
        </p:txBody>
      </p:sp>
      <p:sp>
        <p:nvSpPr>
          <p:cNvPr id="860" name="Google Shape;860;p48"/>
          <p:cNvSpPr/>
          <p:nvPr/>
        </p:nvSpPr>
        <p:spPr>
          <a:xfrm>
            <a:off x="532950" y="5223200"/>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Galway</a:t>
            </a:r>
            <a:endParaRPr sz="1800">
              <a:latin typeface="Calibri"/>
              <a:ea typeface="Calibri"/>
              <a:cs typeface="Calibri"/>
              <a:sym typeface="Calibri"/>
            </a:endParaRPr>
          </a:p>
        </p:txBody>
      </p:sp>
      <p:sp>
        <p:nvSpPr>
          <p:cNvPr id="861" name="Google Shape;861;p48"/>
          <p:cNvSpPr/>
          <p:nvPr/>
        </p:nvSpPr>
        <p:spPr>
          <a:xfrm>
            <a:off x="2136888" y="5223200"/>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is</a:t>
            </a:r>
            <a:endParaRPr sz="1800">
              <a:latin typeface="Calibri"/>
              <a:ea typeface="Calibri"/>
              <a:cs typeface="Calibri"/>
              <a:sym typeface="Calibri"/>
            </a:endParaRPr>
          </a:p>
        </p:txBody>
      </p:sp>
      <p:sp>
        <p:nvSpPr>
          <p:cNvPr id="862" name="Google Shape;862;p48"/>
          <p:cNvSpPr/>
          <p:nvPr/>
        </p:nvSpPr>
        <p:spPr>
          <a:xfrm>
            <a:off x="3740825" y="5223200"/>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a</a:t>
            </a:r>
            <a:endParaRPr sz="1800">
              <a:latin typeface="Calibri"/>
              <a:ea typeface="Calibri"/>
              <a:cs typeface="Calibri"/>
              <a:sym typeface="Calibri"/>
            </a:endParaRPr>
          </a:p>
        </p:txBody>
      </p:sp>
      <p:sp>
        <p:nvSpPr>
          <p:cNvPr id="863" name="Google Shape;863;p48"/>
          <p:cNvSpPr/>
          <p:nvPr/>
        </p:nvSpPr>
        <p:spPr>
          <a:xfrm>
            <a:off x="5344763" y="5223200"/>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city</a:t>
            </a:r>
            <a:endParaRPr sz="1800">
              <a:latin typeface="Calibri"/>
              <a:ea typeface="Calibri"/>
              <a:cs typeface="Calibri"/>
              <a:sym typeface="Calibri"/>
            </a:endParaRPr>
          </a:p>
        </p:txBody>
      </p:sp>
      <p:sp>
        <p:nvSpPr>
          <p:cNvPr id="864" name="Google Shape;864;p48"/>
          <p:cNvSpPr/>
          <p:nvPr/>
        </p:nvSpPr>
        <p:spPr>
          <a:xfrm>
            <a:off x="6948700" y="5223200"/>
            <a:ext cx="1281000" cy="514200"/>
          </a:xfrm>
          <a:prstGeom prst="rect">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CLS</a:t>
            </a:r>
            <a:endParaRPr sz="1800">
              <a:latin typeface="Calibri"/>
              <a:ea typeface="Calibri"/>
              <a:cs typeface="Calibri"/>
              <a:sym typeface="Calibri"/>
            </a:endParaRPr>
          </a:p>
        </p:txBody>
      </p:sp>
      <p:sp>
        <p:nvSpPr>
          <p:cNvPr id="865" name="Google Shape;865;p48"/>
          <p:cNvSpPr/>
          <p:nvPr/>
        </p:nvSpPr>
        <p:spPr>
          <a:xfrm>
            <a:off x="701250" y="4123225"/>
            <a:ext cx="7339500" cy="70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3500">
                <a:latin typeface="Calibri"/>
                <a:ea typeface="Calibri"/>
                <a:cs typeface="Calibri"/>
                <a:sym typeface="Calibri"/>
              </a:rPr>
              <a:t>BERT</a:t>
            </a:r>
            <a:endParaRPr b="1" sz="3500">
              <a:latin typeface="Calibri"/>
              <a:ea typeface="Calibri"/>
              <a:cs typeface="Calibri"/>
              <a:sym typeface="Calibri"/>
            </a:endParaRPr>
          </a:p>
        </p:txBody>
      </p:sp>
      <p:sp>
        <p:nvSpPr>
          <p:cNvPr id="866" name="Google Shape;866;p48"/>
          <p:cNvSpPr/>
          <p:nvPr/>
        </p:nvSpPr>
        <p:spPr>
          <a:xfrm>
            <a:off x="532950" y="3262550"/>
            <a:ext cx="1281000" cy="514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3F3F3F"/>
                </a:solidFill>
                <a:latin typeface="Calibri"/>
                <a:ea typeface="Calibri"/>
                <a:cs typeface="Calibri"/>
                <a:sym typeface="Calibri"/>
              </a:rPr>
              <a:t>discarded</a:t>
            </a:r>
            <a:endParaRPr sz="1800">
              <a:solidFill>
                <a:srgbClr val="3F3F3F"/>
              </a:solidFill>
              <a:latin typeface="Calibri"/>
              <a:ea typeface="Calibri"/>
              <a:cs typeface="Calibri"/>
              <a:sym typeface="Calibri"/>
            </a:endParaRPr>
          </a:p>
        </p:txBody>
      </p:sp>
      <p:sp>
        <p:nvSpPr>
          <p:cNvPr id="867" name="Google Shape;867;p48"/>
          <p:cNvSpPr/>
          <p:nvPr/>
        </p:nvSpPr>
        <p:spPr>
          <a:xfrm>
            <a:off x="2136888" y="3262550"/>
            <a:ext cx="1281000" cy="514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3F3F3F"/>
                </a:solidFill>
                <a:latin typeface="Calibri"/>
                <a:ea typeface="Calibri"/>
                <a:cs typeface="Calibri"/>
                <a:sym typeface="Calibri"/>
              </a:rPr>
              <a:t>discarded</a:t>
            </a:r>
            <a:endParaRPr sz="1800">
              <a:solidFill>
                <a:srgbClr val="3F3F3F"/>
              </a:solidFill>
              <a:latin typeface="Calibri"/>
              <a:ea typeface="Calibri"/>
              <a:cs typeface="Calibri"/>
              <a:sym typeface="Calibri"/>
            </a:endParaRPr>
          </a:p>
        </p:txBody>
      </p:sp>
      <p:sp>
        <p:nvSpPr>
          <p:cNvPr id="868" name="Google Shape;868;p48"/>
          <p:cNvSpPr/>
          <p:nvPr/>
        </p:nvSpPr>
        <p:spPr>
          <a:xfrm>
            <a:off x="3740825" y="3262550"/>
            <a:ext cx="1281000" cy="514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3F3F3F"/>
                </a:solidFill>
                <a:latin typeface="Calibri"/>
                <a:ea typeface="Calibri"/>
                <a:cs typeface="Calibri"/>
                <a:sym typeface="Calibri"/>
              </a:rPr>
              <a:t>discarded</a:t>
            </a:r>
            <a:endParaRPr sz="1800">
              <a:solidFill>
                <a:srgbClr val="3F3F3F"/>
              </a:solidFill>
              <a:latin typeface="Calibri"/>
              <a:ea typeface="Calibri"/>
              <a:cs typeface="Calibri"/>
              <a:sym typeface="Calibri"/>
            </a:endParaRPr>
          </a:p>
        </p:txBody>
      </p:sp>
      <p:sp>
        <p:nvSpPr>
          <p:cNvPr id="869" name="Google Shape;869;p48"/>
          <p:cNvSpPr/>
          <p:nvPr/>
        </p:nvSpPr>
        <p:spPr>
          <a:xfrm>
            <a:off x="5344763" y="3262550"/>
            <a:ext cx="1281000" cy="5142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solidFill>
                  <a:srgbClr val="3F3F3F"/>
                </a:solidFill>
                <a:latin typeface="Calibri"/>
                <a:ea typeface="Calibri"/>
                <a:cs typeface="Calibri"/>
                <a:sym typeface="Calibri"/>
              </a:rPr>
              <a:t>discarded</a:t>
            </a:r>
            <a:endParaRPr sz="1800">
              <a:solidFill>
                <a:srgbClr val="3F3F3F"/>
              </a:solidFill>
              <a:latin typeface="Calibri"/>
              <a:ea typeface="Calibri"/>
              <a:cs typeface="Calibri"/>
              <a:sym typeface="Calibri"/>
            </a:endParaRPr>
          </a:p>
        </p:txBody>
      </p:sp>
      <p:sp>
        <p:nvSpPr>
          <p:cNvPr id="870" name="Google Shape;870;p48"/>
          <p:cNvSpPr/>
          <p:nvPr/>
        </p:nvSpPr>
        <p:spPr>
          <a:xfrm>
            <a:off x="6948700" y="3262550"/>
            <a:ext cx="1281000" cy="514200"/>
          </a:xfrm>
          <a:prstGeom prst="rect">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sent</a:t>
            </a:r>
            <a:r>
              <a:rPr baseline="-25000" lang="en-IE" sz="1800">
                <a:latin typeface="Calibri"/>
                <a:ea typeface="Calibri"/>
                <a:cs typeface="Calibri"/>
                <a:sym typeface="Calibri"/>
              </a:rPr>
              <a:t>i</a:t>
            </a:r>
            <a:endParaRPr baseline="-25000" sz="1800">
              <a:latin typeface="Calibri"/>
              <a:ea typeface="Calibri"/>
              <a:cs typeface="Calibri"/>
              <a:sym typeface="Calibri"/>
            </a:endParaRPr>
          </a:p>
        </p:txBody>
      </p:sp>
      <p:sp>
        <p:nvSpPr>
          <p:cNvPr id="871" name="Google Shape;871;p48"/>
          <p:cNvSpPr/>
          <p:nvPr/>
        </p:nvSpPr>
        <p:spPr>
          <a:xfrm>
            <a:off x="8957000" y="3262550"/>
            <a:ext cx="2655300" cy="2300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600">
                <a:latin typeface="Calibri"/>
                <a:ea typeface="Calibri"/>
                <a:cs typeface="Calibri"/>
                <a:sym typeface="Calibri"/>
              </a:rPr>
              <a:t>BERT adds a CLS token to each sentence and uses this for next sentence prediction.</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IE" sz="1600">
                <a:latin typeface="Calibri"/>
                <a:ea typeface="Calibri"/>
                <a:cs typeface="Calibri"/>
                <a:sym typeface="Calibri"/>
              </a:rPr>
              <a:t>This collects the sentence information and can be used as </a:t>
            </a:r>
            <a:r>
              <a:rPr b="1" lang="en-IE" sz="1600">
                <a:latin typeface="Calibri"/>
                <a:ea typeface="Calibri"/>
                <a:cs typeface="Calibri"/>
                <a:sym typeface="Calibri"/>
              </a:rPr>
              <a:t>sentence embedding</a:t>
            </a:r>
            <a:endParaRPr b="1" sz="1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9"/>
          <p:cNvSpPr/>
          <p:nvPr/>
        </p:nvSpPr>
        <p:spPr>
          <a:xfrm>
            <a:off x="1954075" y="2742700"/>
            <a:ext cx="7825800" cy="2060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Extractive Summarization (Liu and Lapata)</a:t>
            </a:r>
            <a:endParaRPr/>
          </a:p>
        </p:txBody>
      </p:sp>
      <p:sp>
        <p:nvSpPr>
          <p:cNvPr id="879" name="Google Shape;879;p49"/>
          <p:cNvSpPr/>
          <p:nvPr/>
        </p:nvSpPr>
        <p:spPr>
          <a:xfrm>
            <a:off x="1301500" y="5220825"/>
            <a:ext cx="1281000" cy="5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sent</a:t>
            </a:r>
            <a:r>
              <a:rPr baseline="-25000" lang="en-IE" sz="1800">
                <a:latin typeface="Calibri"/>
                <a:ea typeface="Calibri"/>
                <a:cs typeface="Calibri"/>
                <a:sym typeface="Calibri"/>
              </a:rPr>
              <a:t>1</a:t>
            </a:r>
            <a:endParaRPr baseline="-25000" sz="1800">
              <a:latin typeface="Calibri"/>
              <a:ea typeface="Calibri"/>
              <a:cs typeface="Calibri"/>
              <a:sym typeface="Calibri"/>
            </a:endParaRPr>
          </a:p>
        </p:txBody>
      </p:sp>
      <p:sp>
        <p:nvSpPr>
          <p:cNvPr id="880" name="Google Shape;880;p49"/>
          <p:cNvSpPr/>
          <p:nvPr/>
        </p:nvSpPr>
        <p:spPr>
          <a:xfrm>
            <a:off x="8812100" y="5220825"/>
            <a:ext cx="1281000" cy="514200"/>
          </a:xfrm>
          <a:prstGeom prst="rect">
            <a:avLst/>
          </a:prstGeom>
          <a:solidFill>
            <a:srgbClr val="D8D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sent</a:t>
            </a:r>
            <a:r>
              <a:rPr baseline="-25000" lang="en-IE" sz="1800">
                <a:latin typeface="Calibri"/>
                <a:ea typeface="Calibri"/>
                <a:cs typeface="Calibri"/>
                <a:sym typeface="Calibri"/>
              </a:rPr>
              <a:t>1</a:t>
            </a:r>
            <a:endParaRPr baseline="-25000" sz="1800">
              <a:latin typeface="Calibri"/>
              <a:ea typeface="Calibri"/>
              <a:cs typeface="Calibri"/>
              <a:sym typeface="Calibri"/>
            </a:endParaRPr>
          </a:p>
        </p:txBody>
      </p:sp>
      <p:sp>
        <p:nvSpPr>
          <p:cNvPr id="881" name="Google Shape;881;p49"/>
          <p:cNvSpPr/>
          <p:nvPr/>
        </p:nvSpPr>
        <p:spPr>
          <a:xfrm>
            <a:off x="5165625" y="5220825"/>
            <a:ext cx="1281000" cy="514200"/>
          </a:xfrm>
          <a:prstGeom prst="rect">
            <a:avLst/>
          </a:prstGeom>
          <a:solidFill>
            <a:srgbClr val="9BBB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sent</a:t>
            </a:r>
            <a:r>
              <a:rPr baseline="-25000" lang="en-IE" sz="1800">
                <a:latin typeface="Calibri"/>
                <a:ea typeface="Calibri"/>
                <a:cs typeface="Calibri"/>
                <a:sym typeface="Calibri"/>
              </a:rPr>
              <a:t>i</a:t>
            </a:r>
            <a:endParaRPr baseline="-25000" sz="1800">
              <a:latin typeface="Calibri"/>
              <a:ea typeface="Calibri"/>
              <a:cs typeface="Calibri"/>
              <a:sym typeface="Calibri"/>
            </a:endParaRPr>
          </a:p>
        </p:txBody>
      </p:sp>
      <p:sp>
        <p:nvSpPr>
          <p:cNvPr id="882" name="Google Shape;882;p49"/>
          <p:cNvSpPr/>
          <p:nvPr/>
        </p:nvSpPr>
        <p:spPr>
          <a:xfrm>
            <a:off x="2524425" y="3908175"/>
            <a:ext cx="6563400" cy="56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Multi-head Attention Layer</a:t>
            </a:r>
            <a:endParaRPr sz="2300">
              <a:latin typeface="Calibri"/>
              <a:ea typeface="Calibri"/>
              <a:cs typeface="Calibri"/>
              <a:sym typeface="Calibri"/>
            </a:endParaRPr>
          </a:p>
        </p:txBody>
      </p:sp>
      <p:sp>
        <p:nvSpPr>
          <p:cNvPr id="883" name="Google Shape;883;p49"/>
          <p:cNvSpPr/>
          <p:nvPr/>
        </p:nvSpPr>
        <p:spPr>
          <a:xfrm>
            <a:off x="2524425" y="2991900"/>
            <a:ext cx="6563400" cy="56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Feed Forward Network</a:t>
            </a:r>
            <a:endParaRPr sz="2300">
              <a:latin typeface="Calibri"/>
              <a:ea typeface="Calibri"/>
              <a:cs typeface="Calibri"/>
              <a:sym typeface="Calibri"/>
            </a:endParaRPr>
          </a:p>
        </p:txBody>
      </p:sp>
      <p:sp>
        <p:nvSpPr>
          <p:cNvPr id="884" name="Google Shape;884;p49"/>
          <p:cNvSpPr/>
          <p:nvPr/>
        </p:nvSpPr>
        <p:spPr>
          <a:xfrm>
            <a:off x="3150825" y="1797950"/>
            <a:ext cx="5310600" cy="56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Sigmoid Prediction Layer</a:t>
            </a:r>
            <a:endParaRPr sz="2300">
              <a:latin typeface="Calibri"/>
              <a:ea typeface="Calibri"/>
              <a:cs typeface="Calibri"/>
              <a:sym typeface="Calibri"/>
            </a:endParaRPr>
          </a:p>
        </p:txBody>
      </p:sp>
      <p:cxnSp>
        <p:nvCxnSpPr>
          <p:cNvPr id="885" name="Google Shape;885;p49"/>
          <p:cNvCxnSpPr>
            <a:stCxn id="879" idx="0"/>
            <a:endCxn id="882" idx="3"/>
          </p:cNvCxnSpPr>
          <p:nvPr/>
        </p:nvCxnSpPr>
        <p:spPr>
          <a:xfrm flipH="1" rot="10800000">
            <a:off x="1942000" y="4387125"/>
            <a:ext cx="1543500" cy="833700"/>
          </a:xfrm>
          <a:prstGeom prst="straightConnector1">
            <a:avLst/>
          </a:prstGeom>
          <a:noFill/>
          <a:ln cap="flat" cmpd="sng" w="38100">
            <a:solidFill>
              <a:schemeClr val="dk2"/>
            </a:solidFill>
            <a:prstDash val="solid"/>
            <a:round/>
            <a:headEnd len="med" w="med" type="none"/>
            <a:tailEnd len="med" w="med" type="triangle"/>
          </a:ln>
        </p:spPr>
      </p:cxnSp>
      <p:cxnSp>
        <p:nvCxnSpPr>
          <p:cNvPr id="886" name="Google Shape;886;p49"/>
          <p:cNvCxnSpPr>
            <a:stCxn id="881" idx="0"/>
            <a:endCxn id="882" idx="4"/>
          </p:cNvCxnSpPr>
          <p:nvPr/>
        </p:nvCxnSpPr>
        <p:spPr>
          <a:xfrm rot="10800000">
            <a:off x="5806125" y="4469325"/>
            <a:ext cx="0" cy="751500"/>
          </a:xfrm>
          <a:prstGeom prst="straightConnector1">
            <a:avLst/>
          </a:prstGeom>
          <a:noFill/>
          <a:ln cap="flat" cmpd="sng" w="38100">
            <a:solidFill>
              <a:schemeClr val="dk2"/>
            </a:solidFill>
            <a:prstDash val="solid"/>
            <a:round/>
            <a:headEnd len="med" w="med" type="none"/>
            <a:tailEnd len="med" w="med" type="triangle"/>
          </a:ln>
        </p:spPr>
      </p:cxnSp>
      <p:cxnSp>
        <p:nvCxnSpPr>
          <p:cNvPr id="887" name="Google Shape;887;p49"/>
          <p:cNvCxnSpPr>
            <a:stCxn id="880" idx="0"/>
            <a:endCxn id="882" idx="5"/>
          </p:cNvCxnSpPr>
          <p:nvPr/>
        </p:nvCxnSpPr>
        <p:spPr>
          <a:xfrm rot="10800000">
            <a:off x="8126600" y="4387125"/>
            <a:ext cx="1326000" cy="833700"/>
          </a:xfrm>
          <a:prstGeom prst="straightConnector1">
            <a:avLst/>
          </a:prstGeom>
          <a:noFill/>
          <a:ln cap="flat" cmpd="sng" w="38100">
            <a:solidFill>
              <a:schemeClr val="dk2"/>
            </a:solidFill>
            <a:prstDash val="solid"/>
            <a:round/>
            <a:headEnd len="med" w="med" type="none"/>
            <a:tailEnd len="med" w="med" type="triangle"/>
          </a:ln>
        </p:spPr>
      </p:cxnSp>
      <p:cxnSp>
        <p:nvCxnSpPr>
          <p:cNvPr id="888" name="Google Shape;888;p49"/>
          <p:cNvCxnSpPr>
            <a:endCxn id="883" idx="4"/>
          </p:cNvCxnSpPr>
          <p:nvPr/>
        </p:nvCxnSpPr>
        <p:spPr>
          <a:xfrm rot="10800000">
            <a:off x="5806125" y="3552900"/>
            <a:ext cx="0" cy="355200"/>
          </a:xfrm>
          <a:prstGeom prst="straightConnector1">
            <a:avLst/>
          </a:prstGeom>
          <a:noFill/>
          <a:ln cap="flat" cmpd="sng" w="38100">
            <a:solidFill>
              <a:schemeClr val="dk2"/>
            </a:solidFill>
            <a:prstDash val="solid"/>
            <a:round/>
            <a:headEnd len="med" w="med" type="none"/>
            <a:tailEnd len="med" w="med" type="triangle"/>
          </a:ln>
        </p:spPr>
      </p:cxnSp>
      <p:cxnSp>
        <p:nvCxnSpPr>
          <p:cNvPr id="889" name="Google Shape;889;p49"/>
          <p:cNvCxnSpPr>
            <a:stCxn id="883" idx="0"/>
            <a:endCxn id="884" idx="4"/>
          </p:cNvCxnSpPr>
          <p:nvPr/>
        </p:nvCxnSpPr>
        <p:spPr>
          <a:xfrm rot="10800000">
            <a:off x="5806125" y="2358900"/>
            <a:ext cx="0" cy="633000"/>
          </a:xfrm>
          <a:prstGeom prst="straightConnector1">
            <a:avLst/>
          </a:prstGeom>
          <a:noFill/>
          <a:ln cap="flat" cmpd="sng" w="38100">
            <a:solidFill>
              <a:schemeClr val="dk2"/>
            </a:solidFill>
            <a:prstDash val="solid"/>
            <a:round/>
            <a:headEnd len="med" w="med" type="none"/>
            <a:tailEnd len="med" w="med" type="triangle"/>
          </a:ln>
        </p:spPr>
      </p:cxnSp>
      <p:sp>
        <p:nvSpPr>
          <p:cNvPr id="890" name="Google Shape;890;p49"/>
          <p:cNvSpPr txBox="1"/>
          <p:nvPr/>
        </p:nvSpPr>
        <p:spPr>
          <a:xfrm>
            <a:off x="3150813" y="4611750"/>
            <a:ext cx="1543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7000">
                <a:latin typeface="Calibri"/>
                <a:ea typeface="Calibri"/>
                <a:cs typeface="Calibri"/>
                <a:sym typeface="Calibri"/>
              </a:rPr>
              <a:t>…</a:t>
            </a:r>
            <a:endParaRPr sz="7000">
              <a:latin typeface="Calibri"/>
              <a:ea typeface="Calibri"/>
              <a:cs typeface="Calibri"/>
              <a:sym typeface="Calibri"/>
            </a:endParaRPr>
          </a:p>
        </p:txBody>
      </p:sp>
      <p:sp>
        <p:nvSpPr>
          <p:cNvPr id="891" name="Google Shape;891;p49"/>
          <p:cNvSpPr txBox="1"/>
          <p:nvPr/>
        </p:nvSpPr>
        <p:spPr>
          <a:xfrm>
            <a:off x="7044488" y="4597250"/>
            <a:ext cx="1543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7000">
                <a:latin typeface="Calibri"/>
                <a:ea typeface="Calibri"/>
                <a:cs typeface="Calibri"/>
                <a:sym typeface="Calibri"/>
              </a:rPr>
              <a:t>…</a:t>
            </a:r>
            <a:endParaRPr sz="7000">
              <a:latin typeface="Calibri"/>
              <a:ea typeface="Calibri"/>
              <a:cs typeface="Calibri"/>
              <a:sym typeface="Calibri"/>
            </a:endParaRPr>
          </a:p>
        </p:txBody>
      </p:sp>
      <p:sp>
        <p:nvSpPr>
          <p:cNvPr id="892" name="Google Shape;892;p49"/>
          <p:cNvSpPr/>
          <p:nvPr/>
        </p:nvSpPr>
        <p:spPr>
          <a:xfrm>
            <a:off x="10125725" y="2814250"/>
            <a:ext cx="308400" cy="1926000"/>
          </a:xfrm>
          <a:prstGeom prst="righ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txBox="1"/>
          <p:nvPr/>
        </p:nvSpPr>
        <p:spPr>
          <a:xfrm>
            <a:off x="10611900" y="3376500"/>
            <a:ext cx="1281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700">
                <a:latin typeface="Calibri"/>
                <a:ea typeface="Calibri"/>
                <a:cs typeface="Calibri"/>
                <a:sym typeface="Calibri"/>
              </a:rPr>
              <a:t>Stacked Layers (2)</a:t>
            </a:r>
            <a:endParaRPr sz="17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5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Abstractive Summarization</a:t>
            </a:r>
            <a:endParaRPr/>
          </a:p>
        </p:txBody>
      </p:sp>
      <p:sp>
        <p:nvSpPr>
          <p:cNvPr id="900" name="Google Shape;900;p50"/>
          <p:cNvSpPr txBox="1"/>
          <p:nvPr>
            <p:ph idx="1" type="body"/>
          </p:nvPr>
        </p:nvSpPr>
        <p:spPr>
          <a:xfrm>
            <a:off x="838200" y="1825625"/>
            <a:ext cx="52953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Transformers were actually designed for machine translation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Abstractive summarisation is a kind of translation (input → summary)</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They also fine-tuned BERT with both models (AbsExt)</a:t>
            </a:r>
            <a:endParaRPr/>
          </a:p>
        </p:txBody>
      </p:sp>
      <p:pic>
        <p:nvPicPr>
          <p:cNvPr id="901" name="Google Shape;901;p50"/>
          <p:cNvPicPr preferRelativeResize="0"/>
          <p:nvPr/>
        </p:nvPicPr>
        <p:blipFill>
          <a:blip r:embed="rId3">
            <a:alphaModFix/>
          </a:blip>
          <a:stretch>
            <a:fillRect/>
          </a:stretch>
        </p:blipFill>
        <p:spPr>
          <a:xfrm>
            <a:off x="7629050" y="83550"/>
            <a:ext cx="4095750" cy="5905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5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Results (Liu and Lapata)</a:t>
            </a:r>
            <a:endParaRPr/>
          </a:p>
        </p:txBody>
      </p:sp>
      <p:pic>
        <p:nvPicPr>
          <p:cNvPr id="908" name="Google Shape;908;p51" title="Points scored"/>
          <p:cNvPicPr preferRelativeResize="0"/>
          <p:nvPr/>
        </p:nvPicPr>
        <p:blipFill>
          <a:blip r:embed="rId3">
            <a:alphaModFix/>
          </a:blip>
          <a:stretch>
            <a:fillRect/>
          </a:stretch>
        </p:blipFill>
        <p:spPr>
          <a:xfrm>
            <a:off x="3128050" y="1557344"/>
            <a:ext cx="8572500" cy="53006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52"/>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Summary</a:t>
            </a:r>
            <a:endParaRPr/>
          </a:p>
        </p:txBody>
      </p:sp>
      <p:sp>
        <p:nvSpPr>
          <p:cNvPr id="915" name="Google Shape;915;p52"/>
          <p:cNvSpPr txBox="1"/>
          <p:nvPr>
            <p:ph idx="1" type="subTitle"/>
          </p:nvPr>
        </p:nvSpPr>
        <p:spPr>
          <a:xfrm>
            <a:off x="720934" y="2838917"/>
            <a:ext cx="4048800" cy="1963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Mean pooling</a:t>
            </a:r>
            <a:endParaRPr/>
          </a:p>
        </p:txBody>
      </p:sp>
      <p:sp>
        <p:nvSpPr>
          <p:cNvPr id="278" name="Google Shape;278;p17"/>
          <p:cNvSpPr txBox="1"/>
          <p:nvPr>
            <p:ph idx="1" type="body"/>
          </p:nvPr>
        </p:nvSpPr>
        <p:spPr>
          <a:xfrm>
            <a:off x="838200" y="1825625"/>
            <a:ext cx="52578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The last state is often not a best representation of the model.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Another alternative is to average all outputs</a:t>
            </a:r>
            <a:endParaRPr/>
          </a:p>
        </p:txBody>
      </p:sp>
      <p:sp>
        <p:nvSpPr>
          <p:cNvPr id="279" name="Google Shape;279;p17"/>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280" name="Google Shape;280;p17"/>
          <p:cNvSpPr/>
          <p:nvPr/>
        </p:nvSpPr>
        <p:spPr>
          <a:xfrm>
            <a:off x="6507450" y="42796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281" name="Google Shape;281;p17"/>
          <p:cNvSpPr/>
          <p:nvPr/>
        </p:nvSpPr>
        <p:spPr>
          <a:xfrm>
            <a:off x="8198275" y="42796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282" name="Google Shape;282;p17"/>
          <p:cNvSpPr/>
          <p:nvPr/>
        </p:nvSpPr>
        <p:spPr>
          <a:xfrm>
            <a:off x="9824225" y="42796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283" name="Google Shape;283;p17"/>
          <p:cNvCxnSpPr>
            <a:endCxn id="280" idx="1"/>
          </p:cNvCxnSpPr>
          <p:nvPr/>
        </p:nvCxnSpPr>
        <p:spPr>
          <a:xfrm flipH="1" rot="10800000">
            <a:off x="6262350" y="4594838"/>
            <a:ext cx="245100" cy="9300"/>
          </a:xfrm>
          <a:prstGeom prst="straightConnector1">
            <a:avLst/>
          </a:prstGeom>
          <a:noFill/>
          <a:ln cap="flat" cmpd="sng" w="28575">
            <a:solidFill>
              <a:schemeClr val="dk2"/>
            </a:solidFill>
            <a:prstDash val="solid"/>
            <a:round/>
            <a:headEnd len="med" w="med" type="none"/>
            <a:tailEnd len="med" w="med" type="triangle"/>
          </a:ln>
        </p:spPr>
      </p:cxnSp>
      <p:cxnSp>
        <p:nvCxnSpPr>
          <p:cNvPr id="284" name="Google Shape;284;p17"/>
          <p:cNvCxnSpPr>
            <a:stCxn id="280" idx="3"/>
            <a:endCxn id="281" idx="1"/>
          </p:cNvCxnSpPr>
          <p:nvPr/>
        </p:nvCxnSpPr>
        <p:spPr>
          <a:xfrm>
            <a:off x="7600950" y="4594838"/>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285" name="Google Shape;285;p17"/>
          <p:cNvCxnSpPr>
            <a:stCxn id="281" idx="3"/>
            <a:endCxn id="282" idx="1"/>
          </p:cNvCxnSpPr>
          <p:nvPr/>
        </p:nvCxnSpPr>
        <p:spPr>
          <a:xfrm>
            <a:off x="9291775" y="45948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286" name="Google Shape;286;p17"/>
          <p:cNvSpPr/>
          <p:nvPr/>
        </p:nvSpPr>
        <p:spPr>
          <a:xfrm>
            <a:off x="6535200" y="52805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287" name="Google Shape;287;p17"/>
          <p:cNvSpPr/>
          <p:nvPr/>
        </p:nvSpPr>
        <p:spPr>
          <a:xfrm>
            <a:off x="8226025" y="52805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288" name="Google Shape;288;p17"/>
          <p:cNvSpPr/>
          <p:nvPr/>
        </p:nvSpPr>
        <p:spPr>
          <a:xfrm>
            <a:off x="9851975" y="52805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x</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289" name="Google Shape;289;p17"/>
          <p:cNvCxnSpPr>
            <a:stCxn id="286" idx="0"/>
            <a:endCxn id="280" idx="2"/>
          </p:cNvCxnSpPr>
          <p:nvPr/>
        </p:nvCxnSpPr>
        <p:spPr>
          <a:xfrm rot="10800000">
            <a:off x="7054200" y="49100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290" name="Google Shape;290;p17"/>
          <p:cNvCxnSpPr>
            <a:stCxn id="287" idx="0"/>
            <a:endCxn id="281" idx="2"/>
          </p:cNvCxnSpPr>
          <p:nvPr/>
        </p:nvCxnSpPr>
        <p:spPr>
          <a:xfrm rot="10800000">
            <a:off x="8745025" y="49100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291" name="Google Shape;291;p17"/>
          <p:cNvCxnSpPr>
            <a:stCxn id="288" idx="0"/>
            <a:endCxn id="282" idx="2"/>
          </p:cNvCxnSpPr>
          <p:nvPr/>
        </p:nvCxnSpPr>
        <p:spPr>
          <a:xfrm rot="10800000">
            <a:off x="10370975" y="4910088"/>
            <a:ext cx="0" cy="370500"/>
          </a:xfrm>
          <a:prstGeom prst="straightConnector1">
            <a:avLst/>
          </a:prstGeom>
          <a:noFill/>
          <a:ln cap="flat" cmpd="sng" w="28575">
            <a:solidFill>
              <a:schemeClr val="dk2"/>
            </a:solidFill>
            <a:prstDash val="solid"/>
            <a:round/>
            <a:headEnd len="med" w="med" type="none"/>
            <a:tailEnd len="med" w="med" type="triangle"/>
          </a:ln>
        </p:spPr>
      </p:cxnSp>
      <p:sp>
        <p:nvSpPr>
          <p:cNvPr id="292" name="Google Shape;292;p17"/>
          <p:cNvSpPr/>
          <p:nvPr/>
        </p:nvSpPr>
        <p:spPr>
          <a:xfrm>
            <a:off x="6535200" y="33798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293" name="Google Shape;293;p17"/>
          <p:cNvSpPr/>
          <p:nvPr/>
        </p:nvSpPr>
        <p:spPr>
          <a:xfrm>
            <a:off x="8226025" y="33798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294" name="Google Shape;294;p17"/>
          <p:cNvSpPr/>
          <p:nvPr/>
        </p:nvSpPr>
        <p:spPr>
          <a:xfrm>
            <a:off x="9851975" y="33798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295" name="Google Shape;295;p17"/>
          <p:cNvCxnSpPr>
            <a:stCxn id="280" idx="0"/>
            <a:endCxn id="292" idx="2"/>
          </p:cNvCxnSpPr>
          <p:nvPr/>
        </p:nvCxnSpPr>
        <p:spPr>
          <a:xfrm rot="10800000">
            <a:off x="7054200" y="39049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296" name="Google Shape;296;p17"/>
          <p:cNvCxnSpPr>
            <a:stCxn id="281" idx="0"/>
            <a:endCxn id="293" idx="2"/>
          </p:cNvCxnSpPr>
          <p:nvPr/>
        </p:nvCxnSpPr>
        <p:spPr>
          <a:xfrm rot="10800000">
            <a:off x="8745025" y="39049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297" name="Google Shape;297;p17"/>
          <p:cNvCxnSpPr>
            <a:stCxn id="282" idx="0"/>
            <a:endCxn id="294" idx="2"/>
          </p:cNvCxnSpPr>
          <p:nvPr/>
        </p:nvCxnSpPr>
        <p:spPr>
          <a:xfrm rot="10800000">
            <a:off x="10370975" y="3904988"/>
            <a:ext cx="0" cy="374700"/>
          </a:xfrm>
          <a:prstGeom prst="straightConnector1">
            <a:avLst/>
          </a:prstGeom>
          <a:noFill/>
          <a:ln cap="flat" cmpd="sng" w="28575">
            <a:solidFill>
              <a:schemeClr val="dk2"/>
            </a:solidFill>
            <a:prstDash val="solid"/>
            <a:round/>
            <a:headEnd len="med" w="med" type="none"/>
            <a:tailEnd len="med" w="med" type="triangle"/>
          </a:ln>
        </p:spPr>
      </p:cxnSp>
      <p:sp>
        <p:nvSpPr>
          <p:cNvPr id="298" name="Google Shape;298;p17"/>
          <p:cNvSpPr/>
          <p:nvPr/>
        </p:nvSpPr>
        <p:spPr>
          <a:xfrm>
            <a:off x="8095225" y="2471138"/>
            <a:ext cx="1299600" cy="52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Mean </a:t>
            </a:r>
            <a:endParaRPr sz="1800">
              <a:latin typeface="Calibri"/>
              <a:ea typeface="Calibri"/>
              <a:cs typeface="Calibri"/>
              <a:sym typeface="Calibri"/>
            </a:endParaRPr>
          </a:p>
        </p:txBody>
      </p:sp>
      <p:sp>
        <p:nvSpPr>
          <p:cNvPr id="299" name="Google Shape;299;p17"/>
          <p:cNvSpPr/>
          <p:nvPr/>
        </p:nvSpPr>
        <p:spPr>
          <a:xfrm>
            <a:off x="8095225" y="1562388"/>
            <a:ext cx="1299600" cy="52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Output </a:t>
            </a:r>
            <a:endParaRPr sz="1800">
              <a:latin typeface="Calibri"/>
              <a:ea typeface="Calibri"/>
              <a:cs typeface="Calibri"/>
              <a:sym typeface="Calibri"/>
            </a:endParaRPr>
          </a:p>
        </p:txBody>
      </p:sp>
      <p:cxnSp>
        <p:nvCxnSpPr>
          <p:cNvPr id="300" name="Google Shape;300;p17"/>
          <p:cNvCxnSpPr>
            <a:stCxn id="292" idx="0"/>
            <a:endCxn id="298" idx="4"/>
          </p:cNvCxnSpPr>
          <p:nvPr/>
        </p:nvCxnSpPr>
        <p:spPr>
          <a:xfrm flipH="1" rot="10800000">
            <a:off x="7054200" y="2996188"/>
            <a:ext cx="1690800" cy="383700"/>
          </a:xfrm>
          <a:prstGeom prst="straightConnector1">
            <a:avLst/>
          </a:prstGeom>
          <a:noFill/>
          <a:ln cap="flat" cmpd="sng" w="28575">
            <a:solidFill>
              <a:schemeClr val="dk2"/>
            </a:solidFill>
            <a:prstDash val="solid"/>
            <a:round/>
            <a:headEnd len="med" w="med" type="none"/>
            <a:tailEnd len="med" w="med" type="triangle"/>
          </a:ln>
        </p:spPr>
      </p:cxnSp>
      <p:cxnSp>
        <p:nvCxnSpPr>
          <p:cNvPr id="301" name="Google Shape;301;p17"/>
          <p:cNvCxnSpPr>
            <a:stCxn id="294" idx="0"/>
            <a:endCxn id="298" idx="4"/>
          </p:cNvCxnSpPr>
          <p:nvPr/>
        </p:nvCxnSpPr>
        <p:spPr>
          <a:xfrm rot="10800000">
            <a:off x="8744975" y="2996188"/>
            <a:ext cx="1626000" cy="383700"/>
          </a:xfrm>
          <a:prstGeom prst="straightConnector1">
            <a:avLst/>
          </a:prstGeom>
          <a:noFill/>
          <a:ln cap="flat" cmpd="sng" w="28575">
            <a:solidFill>
              <a:schemeClr val="dk2"/>
            </a:solidFill>
            <a:prstDash val="solid"/>
            <a:round/>
            <a:headEnd len="med" w="med" type="none"/>
            <a:tailEnd len="med" w="med" type="triangle"/>
          </a:ln>
        </p:spPr>
      </p:cxnSp>
      <p:sp>
        <p:nvSpPr>
          <p:cNvPr id="302" name="Google Shape;302;p17"/>
          <p:cNvSpPr txBox="1"/>
          <p:nvPr/>
        </p:nvSpPr>
        <p:spPr>
          <a:xfrm>
            <a:off x="10602425" y="365113"/>
            <a:ext cx="10227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Loss</a:t>
            </a:r>
            <a:endParaRPr sz="2400">
              <a:latin typeface="Calibri"/>
              <a:ea typeface="Calibri"/>
              <a:cs typeface="Calibri"/>
              <a:sym typeface="Calibri"/>
            </a:endParaRPr>
          </a:p>
        </p:txBody>
      </p:sp>
      <p:cxnSp>
        <p:nvCxnSpPr>
          <p:cNvPr id="303" name="Google Shape;303;p17"/>
          <p:cNvCxnSpPr>
            <a:stCxn id="299" idx="0"/>
            <a:endCxn id="302" idx="2"/>
          </p:cNvCxnSpPr>
          <p:nvPr/>
        </p:nvCxnSpPr>
        <p:spPr>
          <a:xfrm rot="-5400000">
            <a:off x="9571075" y="19638"/>
            <a:ext cx="716700" cy="2368800"/>
          </a:xfrm>
          <a:prstGeom prst="curvedConnector3">
            <a:avLst>
              <a:gd fmla="val 49998" name="adj1"/>
            </a:avLst>
          </a:prstGeom>
          <a:noFill/>
          <a:ln cap="flat" cmpd="sng" w="28575">
            <a:solidFill>
              <a:schemeClr val="dk2"/>
            </a:solidFill>
            <a:prstDash val="solid"/>
            <a:round/>
            <a:headEnd len="med" w="med" type="none"/>
            <a:tailEnd len="med" w="med" type="triangle"/>
          </a:ln>
        </p:spPr>
      </p:cxnSp>
      <p:cxnSp>
        <p:nvCxnSpPr>
          <p:cNvPr id="304" name="Google Shape;304;p17"/>
          <p:cNvCxnSpPr>
            <a:stCxn id="293" idx="0"/>
            <a:endCxn id="298" idx="4"/>
          </p:cNvCxnSpPr>
          <p:nvPr/>
        </p:nvCxnSpPr>
        <p:spPr>
          <a:xfrm rot="10800000">
            <a:off x="8745025" y="2996188"/>
            <a:ext cx="0" cy="383700"/>
          </a:xfrm>
          <a:prstGeom prst="straightConnector1">
            <a:avLst/>
          </a:prstGeom>
          <a:noFill/>
          <a:ln cap="flat" cmpd="sng" w="28575">
            <a:solidFill>
              <a:schemeClr val="dk2"/>
            </a:solidFill>
            <a:prstDash val="solid"/>
            <a:round/>
            <a:headEnd len="med" w="med" type="none"/>
            <a:tailEnd len="med" w="med" type="triangle"/>
          </a:ln>
        </p:spPr>
      </p:cxnSp>
      <p:cxnSp>
        <p:nvCxnSpPr>
          <p:cNvPr id="305" name="Google Shape;305;p17"/>
          <p:cNvCxnSpPr>
            <a:stCxn id="298" idx="0"/>
            <a:endCxn id="299" idx="4"/>
          </p:cNvCxnSpPr>
          <p:nvPr/>
        </p:nvCxnSpPr>
        <p:spPr>
          <a:xfrm rot="10800000">
            <a:off x="8745025" y="2087438"/>
            <a:ext cx="0" cy="383700"/>
          </a:xfrm>
          <a:prstGeom prst="straightConnector1">
            <a:avLst/>
          </a:prstGeom>
          <a:noFill/>
          <a:ln cap="flat" cmpd="sng" w="28575">
            <a:solidFill>
              <a:schemeClr val="dk2"/>
            </a:solidFill>
            <a:prstDash val="solid"/>
            <a:round/>
            <a:headEnd len="med" w="med" type="none"/>
            <a:tailEnd len="med" w="med" type="triangle"/>
          </a:ln>
        </p:spPr>
      </p:cxnSp>
      <p:sp>
        <p:nvSpPr>
          <p:cNvPr id="306" name="Google Shape;306;p17"/>
          <p:cNvSpPr/>
          <p:nvPr/>
        </p:nvSpPr>
        <p:spPr>
          <a:xfrm>
            <a:off x="967775" y="4616100"/>
            <a:ext cx="4395600" cy="1189500"/>
          </a:xfrm>
          <a:prstGeom prst="wedgeRoundRectCallout">
            <a:avLst>
              <a:gd fmla="val -60373" name="adj1"/>
              <a:gd fmla="val 102488" name="adj2"/>
              <a:gd fmla="val 0" name="adj3"/>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“you can’t cram the meaning of a whole %&amp;@#&amp;ing sentence into a single $*(&amp;@ing vector!” - Ray Mooney</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5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Summary</a:t>
            </a:r>
            <a:endParaRPr/>
          </a:p>
        </p:txBody>
      </p:sp>
      <p:sp>
        <p:nvSpPr>
          <p:cNvPr id="922" name="Google Shape;922;p53"/>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IE"/>
              <a:t>Attention</a:t>
            </a:r>
            <a:r>
              <a:rPr lang="en-IE"/>
              <a:t> allows models to focus on important words</a:t>
            </a:r>
            <a:endParaRPr/>
          </a:p>
          <a:p>
            <a:pPr indent="-406400" lvl="0" marL="457200" rtl="0" algn="l">
              <a:spcBef>
                <a:spcPts val="0"/>
              </a:spcBef>
              <a:spcAft>
                <a:spcPts val="0"/>
              </a:spcAft>
              <a:buSzPts val="2800"/>
              <a:buChar char="•"/>
            </a:pPr>
            <a:r>
              <a:rPr lang="en-IE"/>
              <a:t>With attention we don’t need recurrence =&gt; transformers</a:t>
            </a:r>
            <a:endParaRPr/>
          </a:p>
          <a:p>
            <a:pPr indent="-406400" lvl="0" marL="457200" rtl="0" algn="l">
              <a:spcBef>
                <a:spcPts val="0"/>
              </a:spcBef>
              <a:spcAft>
                <a:spcPts val="0"/>
              </a:spcAft>
              <a:buSzPts val="2800"/>
              <a:buChar char="•"/>
            </a:pPr>
            <a:r>
              <a:rPr lang="en-IE"/>
              <a:t>BERT is a pre-trained model</a:t>
            </a:r>
            <a:endParaRPr/>
          </a:p>
          <a:p>
            <a:pPr indent="-406400" lvl="0" marL="457200" rtl="0" algn="l">
              <a:spcBef>
                <a:spcPts val="0"/>
              </a:spcBef>
              <a:spcAft>
                <a:spcPts val="0"/>
              </a:spcAft>
              <a:buSzPts val="2800"/>
              <a:buChar char="•"/>
            </a:pPr>
            <a:r>
              <a:rPr lang="en-IE"/>
              <a:t>Word embeddings can be useful for</a:t>
            </a:r>
            <a:endParaRPr/>
          </a:p>
          <a:p>
            <a:pPr indent="-381000" lvl="1" marL="914400" rtl="0" algn="l">
              <a:spcBef>
                <a:spcPts val="0"/>
              </a:spcBef>
              <a:spcAft>
                <a:spcPts val="0"/>
              </a:spcAft>
              <a:buSzPts val="2400"/>
              <a:buChar char="•"/>
            </a:pPr>
            <a:r>
              <a:rPr lang="en-IE"/>
              <a:t>similarity</a:t>
            </a:r>
            <a:endParaRPr/>
          </a:p>
          <a:p>
            <a:pPr indent="-381000" lvl="1" marL="914400" rtl="0" algn="l">
              <a:spcBef>
                <a:spcPts val="0"/>
              </a:spcBef>
              <a:spcAft>
                <a:spcPts val="0"/>
              </a:spcAft>
              <a:buSzPts val="2400"/>
              <a:buChar char="•"/>
            </a:pPr>
            <a:r>
              <a:rPr lang="en-IE"/>
              <a:t>analogy</a:t>
            </a:r>
            <a:endParaRPr/>
          </a:p>
          <a:p>
            <a:pPr indent="-381000" lvl="1" marL="914400" rtl="0" algn="l">
              <a:spcBef>
                <a:spcPts val="0"/>
              </a:spcBef>
              <a:spcAft>
                <a:spcPts val="0"/>
              </a:spcAft>
              <a:buSzPts val="2400"/>
              <a:buChar char="•"/>
            </a:pPr>
            <a:r>
              <a:rPr lang="en-IE"/>
              <a:t>projection</a:t>
            </a:r>
            <a:endParaRPr/>
          </a:p>
          <a:p>
            <a:pPr indent="-406400" lvl="0" marL="457200" rtl="0" algn="l">
              <a:spcBef>
                <a:spcPts val="0"/>
              </a:spcBef>
              <a:spcAft>
                <a:spcPts val="0"/>
              </a:spcAft>
              <a:buSzPts val="2800"/>
              <a:buChar char="•"/>
            </a:pPr>
            <a:r>
              <a:rPr lang="en-IE"/>
              <a:t>Parsing with deep learning</a:t>
            </a:r>
            <a:endParaRPr/>
          </a:p>
          <a:p>
            <a:pPr indent="-406400" lvl="0" marL="457200" rtl="0" algn="l">
              <a:spcBef>
                <a:spcPts val="0"/>
              </a:spcBef>
              <a:spcAft>
                <a:spcPts val="0"/>
              </a:spcAft>
              <a:buSzPts val="2800"/>
              <a:buChar char="•"/>
            </a:pPr>
            <a:r>
              <a:rPr lang="en-IE"/>
              <a:t>Summarisation (extractive and abstractive)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Attention</a:t>
            </a:r>
            <a:endParaRPr/>
          </a:p>
        </p:txBody>
      </p:sp>
      <p:sp>
        <p:nvSpPr>
          <p:cNvPr id="313" name="Google Shape;313;p18"/>
          <p:cNvSpPr/>
          <p:nvPr/>
        </p:nvSpPr>
        <p:spPr>
          <a:xfrm>
            <a:off x="1296375"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1</a:t>
            </a:r>
            <a:endParaRPr baseline="-25000">
              <a:solidFill>
                <a:schemeClr val="dk1"/>
              </a:solidFill>
            </a:endParaRPr>
          </a:p>
        </p:txBody>
      </p:sp>
      <p:sp>
        <p:nvSpPr>
          <p:cNvPr id="314" name="Google Shape;314;p18"/>
          <p:cNvSpPr/>
          <p:nvPr/>
        </p:nvSpPr>
        <p:spPr>
          <a:xfrm>
            <a:off x="2987200"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2</a:t>
            </a:r>
            <a:endParaRPr baseline="-25000">
              <a:solidFill>
                <a:schemeClr val="dk1"/>
              </a:solidFill>
            </a:endParaRPr>
          </a:p>
        </p:txBody>
      </p:sp>
      <p:sp>
        <p:nvSpPr>
          <p:cNvPr id="315" name="Google Shape;315;p18"/>
          <p:cNvSpPr/>
          <p:nvPr/>
        </p:nvSpPr>
        <p:spPr>
          <a:xfrm>
            <a:off x="4613150"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3</a:t>
            </a:r>
            <a:endParaRPr baseline="-25000"/>
          </a:p>
        </p:txBody>
      </p:sp>
      <p:cxnSp>
        <p:nvCxnSpPr>
          <p:cNvPr id="316" name="Google Shape;316;p18"/>
          <p:cNvCxnSpPr>
            <a:stCxn id="313" idx="3"/>
            <a:endCxn id="314" idx="1"/>
          </p:cNvCxnSpPr>
          <p:nvPr/>
        </p:nvCxnSpPr>
        <p:spPr>
          <a:xfrm>
            <a:off x="2389875" y="3762738"/>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317" name="Google Shape;317;p18"/>
          <p:cNvCxnSpPr>
            <a:stCxn id="314" idx="3"/>
            <a:endCxn id="315" idx="1"/>
          </p:cNvCxnSpPr>
          <p:nvPr/>
        </p:nvCxnSpPr>
        <p:spPr>
          <a:xfrm>
            <a:off x="4080700" y="37627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318" name="Google Shape;318;p18"/>
          <p:cNvSpPr/>
          <p:nvPr/>
        </p:nvSpPr>
        <p:spPr>
          <a:xfrm>
            <a:off x="1324125"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the</a:t>
            </a:r>
            <a:endParaRPr b="1" baseline="-25000" sz="2400">
              <a:latin typeface="Calibri"/>
              <a:ea typeface="Calibri"/>
              <a:cs typeface="Calibri"/>
              <a:sym typeface="Calibri"/>
            </a:endParaRPr>
          </a:p>
        </p:txBody>
      </p:sp>
      <p:sp>
        <p:nvSpPr>
          <p:cNvPr id="319" name="Google Shape;319;p18"/>
          <p:cNvSpPr/>
          <p:nvPr/>
        </p:nvSpPr>
        <p:spPr>
          <a:xfrm>
            <a:off x="3014950"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food</a:t>
            </a:r>
            <a:endParaRPr b="1" baseline="-25000" sz="2400">
              <a:latin typeface="Calibri"/>
              <a:ea typeface="Calibri"/>
              <a:cs typeface="Calibri"/>
              <a:sym typeface="Calibri"/>
            </a:endParaRPr>
          </a:p>
        </p:txBody>
      </p:sp>
      <p:sp>
        <p:nvSpPr>
          <p:cNvPr id="320" name="Google Shape;320;p18"/>
          <p:cNvSpPr/>
          <p:nvPr/>
        </p:nvSpPr>
        <p:spPr>
          <a:xfrm>
            <a:off x="4640900"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was</a:t>
            </a:r>
            <a:endParaRPr b="1" baseline="-25000" sz="2400">
              <a:latin typeface="Calibri"/>
              <a:ea typeface="Calibri"/>
              <a:cs typeface="Calibri"/>
              <a:sym typeface="Calibri"/>
            </a:endParaRPr>
          </a:p>
        </p:txBody>
      </p:sp>
      <p:cxnSp>
        <p:nvCxnSpPr>
          <p:cNvPr id="321" name="Google Shape;321;p18"/>
          <p:cNvCxnSpPr>
            <a:stCxn id="318" idx="0"/>
            <a:endCxn id="313" idx="2"/>
          </p:cNvCxnSpPr>
          <p:nvPr/>
        </p:nvCxnSpPr>
        <p:spPr>
          <a:xfrm rot="10800000">
            <a:off x="1843125"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322" name="Google Shape;322;p18"/>
          <p:cNvCxnSpPr>
            <a:stCxn id="319" idx="0"/>
            <a:endCxn id="314" idx="2"/>
          </p:cNvCxnSpPr>
          <p:nvPr/>
        </p:nvCxnSpPr>
        <p:spPr>
          <a:xfrm rot="10800000">
            <a:off x="3533950"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323" name="Google Shape;323;p18"/>
          <p:cNvCxnSpPr>
            <a:stCxn id="320" idx="0"/>
            <a:endCxn id="315" idx="2"/>
          </p:cNvCxnSpPr>
          <p:nvPr/>
        </p:nvCxnSpPr>
        <p:spPr>
          <a:xfrm rot="10800000">
            <a:off x="5159900" y="4077988"/>
            <a:ext cx="0" cy="370500"/>
          </a:xfrm>
          <a:prstGeom prst="straightConnector1">
            <a:avLst/>
          </a:prstGeom>
          <a:noFill/>
          <a:ln cap="flat" cmpd="sng" w="28575">
            <a:solidFill>
              <a:schemeClr val="dk2"/>
            </a:solidFill>
            <a:prstDash val="solid"/>
            <a:round/>
            <a:headEnd len="med" w="med" type="none"/>
            <a:tailEnd len="med" w="med" type="triangle"/>
          </a:ln>
        </p:spPr>
      </p:cxnSp>
      <p:sp>
        <p:nvSpPr>
          <p:cNvPr id="324" name="Google Shape;324;p18"/>
          <p:cNvSpPr/>
          <p:nvPr/>
        </p:nvSpPr>
        <p:spPr>
          <a:xfrm>
            <a:off x="1324125"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1</a:t>
            </a:r>
            <a:endParaRPr b="1" baseline="-25000" sz="2400">
              <a:latin typeface="Calibri"/>
              <a:ea typeface="Calibri"/>
              <a:cs typeface="Calibri"/>
              <a:sym typeface="Calibri"/>
            </a:endParaRPr>
          </a:p>
        </p:txBody>
      </p:sp>
      <p:sp>
        <p:nvSpPr>
          <p:cNvPr id="325" name="Google Shape;325;p18"/>
          <p:cNvSpPr/>
          <p:nvPr/>
        </p:nvSpPr>
        <p:spPr>
          <a:xfrm>
            <a:off x="3014950"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2</a:t>
            </a:r>
            <a:endParaRPr b="1" baseline="-25000" sz="2400">
              <a:latin typeface="Calibri"/>
              <a:ea typeface="Calibri"/>
              <a:cs typeface="Calibri"/>
              <a:sym typeface="Calibri"/>
            </a:endParaRPr>
          </a:p>
        </p:txBody>
      </p:sp>
      <p:sp>
        <p:nvSpPr>
          <p:cNvPr id="326" name="Google Shape;326;p18"/>
          <p:cNvSpPr/>
          <p:nvPr/>
        </p:nvSpPr>
        <p:spPr>
          <a:xfrm>
            <a:off x="4640900"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3</a:t>
            </a:r>
            <a:endParaRPr b="1" baseline="-25000" sz="2400">
              <a:latin typeface="Calibri"/>
              <a:ea typeface="Calibri"/>
              <a:cs typeface="Calibri"/>
              <a:sym typeface="Calibri"/>
            </a:endParaRPr>
          </a:p>
        </p:txBody>
      </p:sp>
      <p:cxnSp>
        <p:nvCxnSpPr>
          <p:cNvPr id="327" name="Google Shape;327;p18"/>
          <p:cNvCxnSpPr>
            <a:stCxn id="313" idx="0"/>
            <a:endCxn id="324" idx="2"/>
          </p:cNvCxnSpPr>
          <p:nvPr/>
        </p:nvCxnSpPr>
        <p:spPr>
          <a:xfrm rot="10800000">
            <a:off x="1843125"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28" name="Google Shape;328;p18"/>
          <p:cNvCxnSpPr>
            <a:stCxn id="314" idx="0"/>
            <a:endCxn id="325" idx="2"/>
          </p:cNvCxnSpPr>
          <p:nvPr/>
        </p:nvCxnSpPr>
        <p:spPr>
          <a:xfrm rot="10800000">
            <a:off x="3533950"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29" name="Google Shape;329;p18"/>
          <p:cNvCxnSpPr>
            <a:stCxn id="315" idx="0"/>
            <a:endCxn id="326" idx="2"/>
          </p:cNvCxnSpPr>
          <p:nvPr/>
        </p:nvCxnSpPr>
        <p:spPr>
          <a:xfrm rot="10800000">
            <a:off x="5159900" y="3072888"/>
            <a:ext cx="0" cy="374700"/>
          </a:xfrm>
          <a:prstGeom prst="straightConnector1">
            <a:avLst/>
          </a:prstGeom>
          <a:noFill/>
          <a:ln cap="flat" cmpd="sng" w="28575">
            <a:solidFill>
              <a:schemeClr val="dk2"/>
            </a:solidFill>
            <a:prstDash val="solid"/>
            <a:round/>
            <a:headEnd len="med" w="med" type="none"/>
            <a:tailEnd len="med" w="med" type="triangle"/>
          </a:ln>
        </p:spPr>
      </p:cxnSp>
      <p:sp>
        <p:nvSpPr>
          <p:cNvPr id="330" name="Google Shape;330;p18"/>
          <p:cNvSpPr/>
          <p:nvPr/>
        </p:nvSpPr>
        <p:spPr>
          <a:xfrm>
            <a:off x="6239100"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4</a:t>
            </a:r>
            <a:endParaRPr baseline="-25000">
              <a:solidFill>
                <a:schemeClr val="dk1"/>
              </a:solidFill>
            </a:endParaRPr>
          </a:p>
        </p:txBody>
      </p:sp>
      <p:sp>
        <p:nvSpPr>
          <p:cNvPr id="331" name="Google Shape;331;p18"/>
          <p:cNvSpPr/>
          <p:nvPr/>
        </p:nvSpPr>
        <p:spPr>
          <a:xfrm>
            <a:off x="7929925"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5</a:t>
            </a:r>
            <a:endParaRPr baseline="-25000">
              <a:solidFill>
                <a:schemeClr val="dk1"/>
              </a:solidFill>
            </a:endParaRPr>
          </a:p>
        </p:txBody>
      </p:sp>
      <p:sp>
        <p:nvSpPr>
          <p:cNvPr id="332" name="Google Shape;332;p18"/>
          <p:cNvSpPr/>
          <p:nvPr/>
        </p:nvSpPr>
        <p:spPr>
          <a:xfrm>
            <a:off x="9555875" y="3447588"/>
            <a:ext cx="1093500" cy="630300"/>
          </a:xfrm>
          <a:prstGeom prst="rect">
            <a:avLst/>
          </a:prstGeom>
          <a:solidFill>
            <a:srgbClr val="B0DD46">
              <a:alpha val="8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h</a:t>
            </a:r>
            <a:r>
              <a:rPr b="1" baseline="-25000" lang="en-IE" sz="2400">
                <a:solidFill>
                  <a:schemeClr val="dk1"/>
                </a:solidFill>
                <a:latin typeface="Calibri"/>
                <a:ea typeface="Calibri"/>
                <a:cs typeface="Calibri"/>
                <a:sym typeface="Calibri"/>
              </a:rPr>
              <a:t>6</a:t>
            </a:r>
            <a:endParaRPr baseline="-25000"/>
          </a:p>
        </p:txBody>
      </p:sp>
      <p:cxnSp>
        <p:nvCxnSpPr>
          <p:cNvPr id="333" name="Google Shape;333;p18"/>
          <p:cNvCxnSpPr>
            <a:stCxn id="330" idx="3"/>
            <a:endCxn id="331" idx="1"/>
          </p:cNvCxnSpPr>
          <p:nvPr/>
        </p:nvCxnSpPr>
        <p:spPr>
          <a:xfrm>
            <a:off x="7332600" y="3762738"/>
            <a:ext cx="597300" cy="0"/>
          </a:xfrm>
          <a:prstGeom prst="straightConnector1">
            <a:avLst/>
          </a:prstGeom>
          <a:noFill/>
          <a:ln cap="flat" cmpd="sng" w="28575">
            <a:solidFill>
              <a:schemeClr val="dk2"/>
            </a:solidFill>
            <a:prstDash val="solid"/>
            <a:round/>
            <a:headEnd len="med" w="med" type="none"/>
            <a:tailEnd len="med" w="med" type="triangle"/>
          </a:ln>
        </p:spPr>
      </p:cxnSp>
      <p:cxnSp>
        <p:nvCxnSpPr>
          <p:cNvPr id="334" name="Google Shape;334;p18"/>
          <p:cNvCxnSpPr>
            <a:stCxn id="331" idx="3"/>
            <a:endCxn id="332" idx="1"/>
          </p:cNvCxnSpPr>
          <p:nvPr/>
        </p:nvCxnSpPr>
        <p:spPr>
          <a:xfrm>
            <a:off x="9023425" y="37627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335" name="Google Shape;335;p18"/>
          <p:cNvSpPr/>
          <p:nvPr/>
        </p:nvSpPr>
        <p:spPr>
          <a:xfrm>
            <a:off x="6266850"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not</a:t>
            </a:r>
            <a:endParaRPr b="1" baseline="-25000" sz="2400">
              <a:latin typeface="Calibri"/>
              <a:ea typeface="Calibri"/>
              <a:cs typeface="Calibri"/>
              <a:sym typeface="Calibri"/>
            </a:endParaRPr>
          </a:p>
        </p:txBody>
      </p:sp>
      <p:sp>
        <p:nvSpPr>
          <p:cNvPr id="336" name="Google Shape;336;p18"/>
          <p:cNvSpPr/>
          <p:nvPr/>
        </p:nvSpPr>
        <p:spPr>
          <a:xfrm>
            <a:off x="7957675"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so</a:t>
            </a:r>
            <a:endParaRPr b="1" baseline="-25000" sz="2400">
              <a:latin typeface="Calibri"/>
              <a:ea typeface="Calibri"/>
              <a:cs typeface="Calibri"/>
              <a:sym typeface="Calibri"/>
            </a:endParaRPr>
          </a:p>
        </p:txBody>
      </p:sp>
      <p:sp>
        <p:nvSpPr>
          <p:cNvPr id="337" name="Google Shape;337;p18"/>
          <p:cNvSpPr/>
          <p:nvPr/>
        </p:nvSpPr>
        <p:spPr>
          <a:xfrm>
            <a:off x="9583625" y="44484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great</a:t>
            </a:r>
            <a:endParaRPr b="1" baseline="-25000" sz="2400">
              <a:latin typeface="Calibri"/>
              <a:ea typeface="Calibri"/>
              <a:cs typeface="Calibri"/>
              <a:sym typeface="Calibri"/>
            </a:endParaRPr>
          </a:p>
        </p:txBody>
      </p:sp>
      <p:cxnSp>
        <p:nvCxnSpPr>
          <p:cNvPr id="338" name="Google Shape;338;p18"/>
          <p:cNvCxnSpPr>
            <a:stCxn id="335" idx="0"/>
            <a:endCxn id="330" idx="2"/>
          </p:cNvCxnSpPr>
          <p:nvPr/>
        </p:nvCxnSpPr>
        <p:spPr>
          <a:xfrm rot="10800000">
            <a:off x="6785850"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339" name="Google Shape;339;p18"/>
          <p:cNvCxnSpPr>
            <a:stCxn id="336" idx="0"/>
            <a:endCxn id="331" idx="2"/>
          </p:cNvCxnSpPr>
          <p:nvPr/>
        </p:nvCxnSpPr>
        <p:spPr>
          <a:xfrm rot="10800000">
            <a:off x="8476675" y="4077988"/>
            <a:ext cx="0" cy="370500"/>
          </a:xfrm>
          <a:prstGeom prst="straightConnector1">
            <a:avLst/>
          </a:prstGeom>
          <a:noFill/>
          <a:ln cap="flat" cmpd="sng" w="28575">
            <a:solidFill>
              <a:schemeClr val="dk2"/>
            </a:solidFill>
            <a:prstDash val="solid"/>
            <a:round/>
            <a:headEnd len="med" w="med" type="none"/>
            <a:tailEnd len="med" w="med" type="triangle"/>
          </a:ln>
        </p:spPr>
      </p:cxnSp>
      <p:cxnSp>
        <p:nvCxnSpPr>
          <p:cNvPr id="340" name="Google Shape;340;p18"/>
          <p:cNvCxnSpPr>
            <a:stCxn id="337" idx="0"/>
            <a:endCxn id="332" idx="2"/>
          </p:cNvCxnSpPr>
          <p:nvPr/>
        </p:nvCxnSpPr>
        <p:spPr>
          <a:xfrm rot="10800000">
            <a:off x="10102625" y="4077988"/>
            <a:ext cx="0" cy="370500"/>
          </a:xfrm>
          <a:prstGeom prst="straightConnector1">
            <a:avLst/>
          </a:prstGeom>
          <a:noFill/>
          <a:ln cap="flat" cmpd="sng" w="28575">
            <a:solidFill>
              <a:schemeClr val="dk2"/>
            </a:solidFill>
            <a:prstDash val="solid"/>
            <a:round/>
            <a:headEnd len="med" w="med" type="none"/>
            <a:tailEnd len="med" w="med" type="triangle"/>
          </a:ln>
        </p:spPr>
      </p:cxnSp>
      <p:sp>
        <p:nvSpPr>
          <p:cNvPr id="341" name="Google Shape;341;p18"/>
          <p:cNvSpPr/>
          <p:nvPr/>
        </p:nvSpPr>
        <p:spPr>
          <a:xfrm>
            <a:off x="6266850"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4</a:t>
            </a:r>
            <a:endParaRPr b="1" baseline="-25000" sz="2400">
              <a:latin typeface="Calibri"/>
              <a:ea typeface="Calibri"/>
              <a:cs typeface="Calibri"/>
              <a:sym typeface="Calibri"/>
            </a:endParaRPr>
          </a:p>
        </p:txBody>
      </p:sp>
      <p:sp>
        <p:nvSpPr>
          <p:cNvPr id="342" name="Google Shape;342;p18"/>
          <p:cNvSpPr/>
          <p:nvPr/>
        </p:nvSpPr>
        <p:spPr>
          <a:xfrm>
            <a:off x="7957675"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5</a:t>
            </a:r>
            <a:endParaRPr b="1" baseline="-25000" sz="2400">
              <a:latin typeface="Calibri"/>
              <a:ea typeface="Calibri"/>
              <a:cs typeface="Calibri"/>
              <a:sym typeface="Calibri"/>
            </a:endParaRPr>
          </a:p>
        </p:txBody>
      </p:sp>
      <p:sp>
        <p:nvSpPr>
          <p:cNvPr id="343" name="Google Shape;343;p18"/>
          <p:cNvSpPr/>
          <p:nvPr/>
        </p:nvSpPr>
        <p:spPr>
          <a:xfrm>
            <a:off x="9583625" y="2547788"/>
            <a:ext cx="10380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y</a:t>
            </a:r>
            <a:r>
              <a:rPr b="1" baseline="-25000" lang="en-IE" sz="2400">
                <a:latin typeface="Calibri"/>
                <a:ea typeface="Calibri"/>
                <a:cs typeface="Calibri"/>
                <a:sym typeface="Calibri"/>
              </a:rPr>
              <a:t>6</a:t>
            </a:r>
            <a:endParaRPr b="1" baseline="-25000" sz="2400">
              <a:latin typeface="Calibri"/>
              <a:ea typeface="Calibri"/>
              <a:cs typeface="Calibri"/>
              <a:sym typeface="Calibri"/>
            </a:endParaRPr>
          </a:p>
        </p:txBody>
      </p:sp>
      <p:cxnSp>
        <p:nvCxnSpPr>
          <p:cNvPr id="344" name="Google Shape;344;p18"/>
          <p:cNvCxnSpPr>
            <a:stCxn id="330" idx="0"/>
            <a:endCxn id="341" idx="2"/>
          </p:cNvCxnSpPr>
          <p:nvPr/>
        </p:nvCxnSpPr>
        <p:spPr>
          <a:xfrm rot="10800000">
            <a:off x="6785850"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45" name="Google Shape;345;p18"/>
          <p:cNvCxnSpPr>
            <a:stCxn id="331" idx="0"/>
            <a:endCxn id="342" idx="2"/>
          </p:cNvCxnSpPr>
          <p:nvPr/>
        </p:nvCxnSpPr>
        <p:spPr>
          <a:xfrm rot="10800000">
            <a:off x="8476675"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46" name="Google Shape;346;p18"/>
          <p:cNvCxnSpPr>
            <a:stCxn id="332" idx="0"/>
            <a:endCxn id="343" idx="2"/>
          </p:cNvCxnSpPr>
          <p:nvPr/>
        </p:nvCxnSpPr>
        <p:spPr>
          <a:xfrm rot="10800000">
            <a:off x="10102625" y="3072888"/>
            <a:ext cx="0" cy="374700"/>
          </a:xfrm>
          <a:prstGeom prst="straightConnector1">
            <a:avLst/>
          </a:prstGeom>
          <a:noFill/>
          <a:ln cap="flat" cmpd="sng" w="28575">
            <a:solidFill>
              <a:schemeClr val="dk2"/>
            </a:solidFill>
            <a:prstDash val="solid"/>
            <a:round/>
            <a:headEnd len="med" w="med" type="none"/>
            <a:tailEnd len="med" w="med" type="triangle"/>
          </a:ln>
        </p:spPr>
      </p:cxnSp>
      <p:cxnSp>
        <p:nvCxnSpPr>
          <p:cNvPr id="347" name="Google Shape;347;p18"/>
          <p:cNvCxnSpPr/>
          <p:nvPr/>
        </p:nvCxnSpPr>
        <p:spPr>
          <a:xfrm>
            <a:off x="5706650" y="3762738"/>
            <a:ext cx="532500" cy="0"/>
          </a:xfrm>
          <a:prstGeom prst="straightConnector1">
            <a:avLst/>
          </a:prstGeom>
          <a:noFill/>
          <a:ln cap="flat" cmpd="sng" w="28575">
            <a:solidFill>
              <a:schemeClr val="dk2"/>
            </a:solidFill>
            <a:prstDash val="solid"/>
            <a:round/>
            <a:headEnd len="med" w="med" type="none"/>
            <a:tailEnd len="med" w="med" type="triangle"/>
          </a:ln>
        </p:spPr>
      </p:cxnSp>
      <p:sp>
        <p:nvSpPr>
          <p:cNvPr id="348" name="Google Shape;348;p18"/>
          <p:cNvSpPr/>
          <p:nvPr/>
        </p:nvSpPr>
        <p:spPr>
          <a:xfrm>
            <a:off x="7657400" y="5787450"/>
            <a:ext cx="1748400" cy="7854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solidFill>
                  <a:schemeClr val="lt1"/>
                </a:solidFill>
                <a:latin typeface="Calibri"/>
                <a:ea typeface="Calibri"/>
                <a:cs typeface="Calibri"/>
                <a:sym typeface="Calibri"/>
              </a:rPr>
              <a:t>Important words</a:t>
            </a:r>
            <a:endParaRPr sz="2100">
              <a:solidFill>
                <a:schemeClr val="lt1"/>
              </a:solidFill>
              <a:latin typeface="Calibri"/>
              <a:ea typeface="Calibri"/>
              <a:cs typeface="Calibri"/>
              <a:sym typeface="Calibri"/>
            </a:endParaRPr>
          </a:p>
        </p:txBody>
      </p:sp>
      <p:cxnSp>
        <p:nvCxnSpPr>
          <p:cNvPr id="349" name="Google Shape;349;p18"/>
          <p:cNvCxnSpPr>
            <a:stCxn id="348" idx="0"/>
            <a:endCxn id="335" idx="2"/>
          </p:cNvCxnSpPr>
          <p:nvPr/>
        </p:nvCxnSpPr>
        <p:spPr>
          <a:xfrm rot="10800000">
            <a:off x="6785900" y="4973550"/>
            <a:ext cx="1745700" cy="813900"/>
          </a:xfrm>
          <a:prstGeom prst="straightConnector1">
            <a:avLst/>
          </a:prstGeom>
          <a:noFill/>
          <a:ln cap="flat" cmpd="sng" w="28575">
            <a:solidFill>
              <a:schemeClr val="dk2"/>
            </a:solidFill>
            <a:prstDash val="solid"/>
            <a:round/>
            <a:headEnd len="med" w="med" type="none"/>
            <a:tailEnd len="med" w="med" type="triangle"/>
          </a:ln>
        </p:spPr>
      </p:cxnSp>
      <p:cxnSp>
        <p:nvCxnSpPr>
          <p:cNvPr id="350" name="Google Shape;350;p18"/>
          <p:cNvCxnSpPr>
            <a:stCxn id="348" idx="0"/>
            <a:endCxn id="337" idx="2"/>
          </p:cNvCxnSpPr>
          <p:nvPr/>
        </p:nvCxnSpPr>
        <p:spPr>
          <a:xfrm flipH="1" rot="10800000">
            <a:off x="8531600" y="4973550"/>
            <a:ext cx="1571100" cy="813900"/>
          </a:xfrm>
          <a:prstGeom prst="straightConnector1">
            <a:avLst/>
          </a:prstGeom>
          <a:noFill/>
          <a:ln cap="flat" cmpd="sng" w="28575">
            <a:solidFill>
              <a:schemeClr val="dk2"/>
            </a:solidFill>
            <a:prstDash val="solid"/>
            <a:round/>
            <a:headEnd len="med" w="med" type="none"/>
            <a:tailEnd len="med" w="med" type="triangle"/>
          </a:ln>
        </p:spPr>
      </p:cxnSp>
      <p:sp>
        <p:nvSpPr>
          <p:cNvPr id="351" name="Google Shape;351;p18"/>
          <p:cNvSpPr/>
          <p:nvPr/>
        </p:nvSpPr>
        <p:spPr>
          <a:xfrm>
            <a:off x="2362125" y="5883750"/>
            <a:ext cx="1748400" cy="7854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solidFill>
                  <a:schemeClr val="lt1"/>
                </a:solidFill>
                <a:latin typeface="Calibri"/>
                <a:ea typeface="Calibri"/>
                <a:cs typeface="Calibri"/>
                <a:sym typeface="Calibri"/>
              </a:rPr>
              <a:t>Not Important</a:t>
            </a:r>
            <a:endParaRPr sz="2100">
              <a:solidFill>
                <a:schemeClr val="lt1"/>
              </a:solidFill>
              <a:latin typeface="Calibri"/>
              <a:ea typeface="Calibri"/>
              <a:cs typeface="Calibri"/>
              <a:sym typeface="Calibri"/>
            </a:endParaRPr>
          </a:p>
        </p:txBody>
      </p:sp>
      <p:cxnSp>
        <p:nvCxnSpPr>
          <p:cNvPr id="352" name="Google Shape;352;p18"/>
          <p:cNvCxnSpPr>
            <a:stCxn id="351" idx="0"/>
            <a:endCxn id="318" idx="2"/>
          </p:cNvCxnSpPr>
          <p:nvPr/>
        </p:nvCxnSpPr>
        <p:spPr>
          <a:xfrm rot="10800000">
            <a:off x="1843125" y="4973550"/>
            <a:ext cx="1393200" cy="910200"/>
          </a:xfrm>
          <a:prstGeom prst="straightConnector1">
            <a:avLst/>
          </a:prstGeom>
          <a:noFill/>
          <a:ln cap="flat" cmpd="sng" w="28575">
            <a:solidFill>
              <a:schemeClr val="dk2"/>
            </a:solidFill>
            <a:prstDash val="solid"/>
            <a:round/>
            <a:headEnd len="med" w="med" type="none"/>
            <a:tailEnd len="med" w="med" type="triangle"/>
          </a:ln>
        </p:spPr>
      </p:cxnSp>
      <p:cxnSp>
        <p:nvCxnSpPr>
          <p:cNvPr id="353" name="Google Shape;353;p18"/>
          <p:cNvCxnSpPr>
            <a:stCxn id="351" idx="0"/>
            <a:endCxn id="320" idx="2"/>
          </p:cNvCxnSpPr>
          <p:nvPr/>
        </p:nvCxnSpPr>
        <p:spPr>
          <a:xfrm flipH="1" rot="10800000">
            <a:off x="3236325" y="4973550"/>
            <a:ext cx="1923600" cy="910200"/>
          </a:xfrm>
          <a:prstGeom prst="straightConnector1">
            <a:avLst/>
          </a:prstGeom>
          <a:noFill/>
          <a:ln cap="flat" cmpd="sng" w="28575">
            <a:solidFill>
              <a:schemeClr val="dk2"/>
            </a:solidFill>
            <a:prstDash val="solid"/>
            <a:round/>
            <a:headEnd len="med" w="med" type="none"/>
            <a:tailEnd len="med" w="med" type="triangle"/>
          </a:ln>
        </p:spPr>
      </p:cxnSp>
      <p:cxnSp>
        <p:nvCxnSpPr>
          <p:cNvPr id="354" name="Google Shape;354;p18"/>
          <p:cNvCxnSpPr/>
          <p:nvPr/>
        </p:nvCxnSpPr>
        <p:spPr>
          <a:xfrm flipH="1" rot="10800000">
            <a:off x="1290250" y="2178675"/>
            <a:ext cx="9303000" cy="9300"/>
          </a:xfrm>
          <a:prstGeom prst="straightConnector1">
            <a:avLst/>
          </a:prstGeom>
          <a:noFill/>
          <a:ln cap="flat" cmpd="sng" w="9525">
            <a:solidFill>
              <a:schemeClr val="dk2"/>
            </a:solidFill>
            <a:prstDash val="solid"/>
            <a:round/>
            <a:headEnd len="med" w="med" type="none"/>
            <a:tailEnd len="med" w="med" type="none"/>
          </a:ln>
        </p:spPr>
      </p:cxnSp>
      <p:sp>
        <p:nvSpPr>
          <p:cNvPr id="355" name="Google Shape;355;p18"/>
          <p:cNvSpPr/>
          <p:nvPr/>
        </p:nvSpPr>
        <p:spPr>
          <a:xfrm>
            <a:off x="1514650" y="2025975"/>
            <a:ext cx="645000" cy="162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3125600" y="1935375"/>
            <a:ext cx="645000" cy="2526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4837400" y="2025975"/>
            <a:ext cx="645000" cy="162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6463350" y="1224802"/>
            <a:ext cx="645000" cy="963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8160150" y="2025975"/>
            <a:ext cx="645000" cy="162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9677625" y="1093927"/>
            <a:ext cx="645000" cy="10941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txBox="1"/>
          <p:nvPr/>
        </p:nvSpPr>
        <p:spPr>
          <a:xfrm>
            <a:off x="10677350" y="1290250"/>
            <a:ext cx="133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1800">
                <a:latin typeface="Calibri"/>
                <a:ea typeface="Calibri"/>
                <a:cs typeface="Calibri"/>
                <a:sym typeface="Calibri"/>
              </a:rPr>
              <a:t>Attention</a:t>
            </a:r>
            <a:endParaRPr sz="1800">
              <a:latin typeface="Calibri"/>
              <a:ea typeface="Calibri"/>
              <a:cs typeface="Calibri"/>
              <a:sym typeface="Calibri"/>
            </a:endParaRPr>
          </a:p>
          <a:p>
            <a:pPr indent="0" lvl="0" marL="0" rtl="0" algn="l">
              <a:spcBef>
                <a:spcPts val="0"/>
              </a:spcBef>
              <a:spcAft>
                <a:spcPts val="0"/>
              </a:spcAft>
              <a:buNone/>
            </a:pPr>
            <a:r>
              <a:rPr lang="en-IE" sz="1800">
                <a:latin typeface="Calibri"/>
                <a:ea typeface="Calibri"/>
                <a:cs typeface="Calibri"/>
                <a:sym typeface="Calibri"/>
              </a:rPr>
              <a:t>Distribution</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Attention</a:t>
            </a:r>
            <a:endParaRPr/>
          </a:p>
        </p:txBody>
      </p:sp>
      <p:sp>
        <p:nvSpPr>
          <p:cNvPr id="368" name="Google Shape;368;p19"/>
          <p:cNvSpPr txBox="1"/>
          <p:nvPr>
            <p:ph idx="1" type="body"/>
          </p:nvPr>
        </p:nvSpPr>
        <p:spPr>
          <a:xfrm>
            <a:off x="838200" y="1825625"/>
            <a:ext cx="10515600" cy="822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We build a single vector as a weighted sum:</a:t>
            </a:r>
            <a:endParaRPr/>
          </a:p>
        </p:txBody>
      </p:sp>
      <p:pic>
        <p:nvPicPr>
          <p:cNvPr id="369" name="Google Shape;369;p19"/>
          <p:cNvPicPr preferRelativeResize="0"/>
          <p:nvPr/>
        </p:nvPicPr>
        <p:blipFill>
          <a:blip r:embed="rId3">
            <a:alphaModFix/>
          </a:blip>
          <a:stretch>
            <a:fillRect/>
          </a:stretch>
        </p:blipFill>
        <p:spPr>
          <a:xfrm>
            <a:off x="4912575" y="2648425"/>
            <a:ext cx="2366861" cy="914275"/>
          </a:xfrm>
          <a:prstGeom prst="rect">
            <a:avLst/>
          </a:prstGeom>
          <a:noFill/>
          <a:ln>
            <a:noFill/>
          </a:ln>
        </p:spPr>
      </p:pic>
      <p:sp>
        <p:nvSpPr>
          <p:cNvPr id="370" name="Google Shape;370;p19"/>
          <p:cNvSpPr txBox="1"/>
          <p:nvPr>
            <p:ph idx="1" type="body"/>
          </p:nvPr>
        </p:nvSpPr>
        <p:spPr>
          <a:xfrm>
            <a:off x="838200" y="3646375"/>
            <a:ext cx="10515600" cy="2191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Attention values indicate the percentage of attention to each node</a:t>
            </a:r>
            <a:endParaRPr/>
          </a:p>
          <a:p>
            <a:pPr indent="0" lvl="0" marL="0" rtl="0" algn="l">
              <a:spcBef>
                <a:spcPts val="1000"/>
              </a:spcBef>
              <a:spcAft>
                <a:spcPts val="0"/>
              </a:spcAft>
              <a:buNone/>
            </a:pPr>
            <a:r>
              <a:rPr lang="en-IE"/>
              <a:t>How to get the attention distribution?</a:t>
            </a:r>
            <a:endParaRPr/>
          </a:p>
          <a:p>
            <a:pPr indent="0" lvl="0" marL="0" rtl="0" algn="l">
              <a:spcBef>
                <a:spcPts val="1000"/>
              </a:spcBef>
              <a:spcAft>
                <a:spcPts val="0"/>
              </a:spcAft>
              <a:buNone/>
            </a:pPr>
            <a:r>
              <a:rPr lang="en-IE"/>
              <a:t>Another neural network of course!</a:t>
            </a:r>
            <a:endParaRPr/>
          </a:p>
          <a:p>
            <a:pPr indent="0" lvl="0" marL="0" rtl="0" algn="l">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0" st="0"/>
                                            </p:txEl>
                                          </p:spTgt>
                                        </p:tgtEl>
                                        <p:attrNameLst>
                                          <p:attrName>style.visibility</p:attrName>
                                        </p:attrNameLst>
                                      </p:cBhvr>
                                      <p:to>
                                        <p:strVal val="visible"/>
                                      </p:to>
                                    </p:set>
                                    <p:animEffect filter="fade" transition="in">
                                      <p:cBhvr>
                                        <p:cTn dur="1000"/>
                                        <p:tgtEl>
                                          <p:spTgt spid="3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1" st="1"/>
                                            </p:txEl>
                                          </p:spTgt>
                                        </p:tgtEl>
                                        <p:attrNameLst>
                                          <p:attrName>style.visibility</p:attrName>
                                        </p:attrNameLst>
                                      </p:cBhvr>
                                      <p:to>
                                        <p:strVal val="visible"/>
                                      </p:to>
                                    </p:set>
                                    <p:animEffect filter="fade" transition="in">
                                      <p:cBhvr>
                                        <p:cTn dur="1000"/>
                                        <p:tgtEl>
                                          <p:spTgt spid="3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2" st="2"/>
                                            </p:txEl>
                                          </p:spTgt>
                                        </p:tgtEl>
                                        <p:attrNameLst>
                                          <p:attrName>style.visibility</p:attrName>
                                        </p:attrNameLst>
                                      </p:cBhvr>
                                      <p:to>
                                        <p:strVal val="visible"/>
                                      </p:to>
                                    </p:set>
                                    <p:animEffect filter="fade" transition="in">
                                      <p:cBhvr>
                                        <p:cTn dur="1000"/>
                                        <p:tgtEl>
                                          <p:spTgt spid="3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3" st="3"/>
                                            </p:txEl>
                                          </p:spTgt>
                                        </p:tgtEl>
                                        <p:attrNameLst>
                                          <p:attrName>style.visibility</p:attrName>
                                        </p:attrNameLst>
                                      </p:cBhvr>
                                      <p:to>
                                        <p:strVal val="visible"/>
                                      </p:to>
                                    </p:set>
                                    <p:animEffect filter="fade" transition="in">
                                      <p:cBhvr>
                                        <p:cTn dur="1000"/>
                                        <p:tgtEl>
                                          <p:spTgt spid="3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Softmax</a:t>
            </a:r>
            <a:endParaRPr/>
          </a:p>
        </p:txBody>
      </p:sp>
      <p:sp>
        <p:nvSpPr>
          <p:cNvPr id="377" name="Google Shape;377;p20"/>
          <p:cNvSpPr txBox="1"/>
          <p:nvPr>
            <p:ph idx="1" type="body"/>
          </p:nvPr>
        </p:nvSpPr>
        <p:spPr>
          <a:xfrm>
            <a:off x="838200" y="1825625"/>
            <a:ext cx="10515600" cy="792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Softmax transforms an arbitrary vector into a probability distribution</a:t>
            </a:r>
            <a:endParaRPr/>
          </a:p>
        </p:txBody>
      </p:sp>
      <p:sp>
        <p:nvSpPr>
          <p:cNvPr id="378" name="Google Shape;378;p20"/>
          <p:cNvSpPr/>
          <p:nvPr/>
        </p:nvSpPr>
        <p:spPr>
          <a:xfrm>
            <a:off x="1666150" y="2827575"/>
            <a:ext cx="635700" cy="1580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1</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2</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-2</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0.2</a:t>
            </a:r>
            <a:endParaRPr sz="2300">
              <a:latin typeface="Calibri"/>
              <a:ea typeface="Calibri"/>
              <a:cs typeface="Calibri"/>
              <a:sym typeface="Calibri"/>
            </a:endParaRPr>
          </a:p>
        </p:txBody>
      </p:sp>
      <p:sp>
        <p:nvSpPr>
          <p:cNvPr id="379" name="Google Shape;379;p20"/>
          <p:cNvSpPr/>
          <p:nvPr/>
        </p:nvSpPr>
        <p:spPr>
          <a:xfrm>
            <a:off x="3036500" y="2752725"/>
            <a:ext cx="2007000" cy="172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Make positive with exp(x)</a:t>
            </a:r>
            <a:endParaRPr sz="1800">
              <a:latin typeface="Calibri"/>
              <a:ea typeface="Calibri"/>
              <a:cs typeface="Calibri"/>
              <a:sym typeface="Calibri"/>
            </a:endParaRPr>
          </a:p>
        </p:txBody>
      </p:sp>
      <p:sp>
        <p:nvSpPr>
          <p:cNvPr id="380" name="Google Shape;380;p20"/>
          <p:cNvSpPr/>
          <p:nvPr/>
        </p:nvSpPr>
        <p:spPr>
          <a:xfrm>
            <a:off x="5778150" y="2855625"/>
            <a:ext cx="635700" cy="1580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2.7</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7.4</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0.1</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1.2</a:t>
            </a:r>
            <a:endParaRPr sz="2300">
              <a:latin typeface="Calibri"/>
              <a:ea typeface="Calibri"/>
              <a:cs typeface="Calibri"/>
              <a:sym typeface="Calibri"/>
            </a:endParaRPr>
          </a:p>
        </p:txBody>
      </p:sp>
      <p:sp>
        <p:nvSpPr>
          <p:cNvPr id="381" name="Google Shape;381;p20"/>
          <p:cNvSpPr/>
          <p:nvPr/>
        </p:nvSpPr>
        <p:spPr>
          <a:xfrm>
            <a:off x="7148500" y="2780775"/>
            <a:ext cx="2007000" cy="172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Normalize</a:t>
            </a:r>
            <a:endParaRPr sz="1800">
              <a:latin typeface="Calibri"/>
              <a:ea typeface="Calibri"/>
              <a:cs typeface="Calibri"/>
              <a:sym typeface="Calibri"/>
            </a:endParaRPr>
          </a:p>
        </p:txBody>
      </p:sp>
      <p:sp>
        <p:nvSpPr>
          <p:cNvPr id="382" name="Google Shape;382;p20"/>
          <p:cNvSpPr/>
          <p:nvPr/>
        </p:nvSpPr>
        <p:spPr>
          <a:xfrm>
            <a:off x="9890150" y="2883675"/>
            <a:ext cx="768600" cy="15801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24%</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65%</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1%</a:t>
            </a:r>
            <a:endParaRPr sz="2300">
              <a:latin typeface="Calibri"/>
              <a:ea typeface="Calibri"/>
              <a:cs typeface="Calibri"/>
              <a:sym typeface="Calibri"/>
            </a:endParaRPr>
          </a:p>
          <a:p>
            <a:pPr indent="0" lvl="0" marL="0" rtl="0" algn="ctr">
              <a:spcBef>
                <a:spcPts val="0"/>
              </a:spcBef>
              <a:spcAft>
                <a:spcPts val="0"/>
              </a:spcAft>
              <a:buNone/>
            </a:pPr>
            <a:r>
              <a:rPr lang="en-IE" sz="2300">
                <a:latin typeface="Calibri"/>
                <a:ea typeface="Calibri"/>
                <a:cs typeface="Calibri"/>
                <a:sym typeface="Calibri"/>
              </a:rPr>
              <a:t>11%</a:t>
            </a:r>
            <a:endParaRPr sz="2300">
              <a:latin typeface="Calibri"/>
              <a:ea typeface="Calibri"/>
              <a:cs typeface="Calibri"/>
              <a:sym typeface="Calibri"/>
            </a:endParaRPr>
          </a:p>
        </p:txBody>
      </p:sp>
      <p:pic>
        <p:nvPicPr>
          <p:cNvPr id="383" name="Google Shape;383;p20"/>
          <p:cNvPicPr preferRelativeResize="0"/>
          <p:nvPr/>
        </p:nvPicPr>
        <p:blipFill>
          <a:blip r:embed="rId3">
            <a:alphaModFix/>
          </a:blip>
          <a:stretch>
            <a:fillRect/>
          </a:stretch>
        </p:blipFill>
        <p:spPr>
          <a:xfrm>
            <a:off x="3985775" y="4719075"/>
            <a:ext cx="4772025" cy="1190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Embed, encode, attend, predict</a:t>
            </a:r>
            <a:endParaRPr/>
          </a:p>
        </p:txBody>
      </p:sp>
      <p:sp>
        <p:nvSpPr>
          <p:cNvPr id="390" name="Google Shape;390;p21"/>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391" name="Google Shape;391;p21"/>
          <p:cNvSpPr/>
          <p:nvPr/>
        </p:nvSpPr>
        <p:spPr>
          <a:xfrm>
            <a:off x="1032400" y="2058638"/>
            <a:ext cx="1038000" cy="525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latin typeface="Calibri"/>
                <a:ea typeface="Calibri"/>
                <a:cs typeface="Calibri"/>
                <a:sym typeface="Calibri"/>
              </a:rPr>
              <a:t>Embedding</a:t>
            </a:r>
            <a:endParaRPr b="1" sz="1300">
              <a:latin typeface="Calibri"/>
              <a:ea typeface="Calibri"/>
              <a:cs typeface="Calibri"/>
              <a:sym typeface="Calibri"/>
            </a:endParaRPr>
          </a:p>
        </p:txBody>
      </p:sp>
      <p:sp>
        <p:nvSpPr>
          <p:cNvPr id="392" name="Google Shape;392;p21"/>
          <p:cNvSpPr/>
          <p:nvPr/>
        </p:nvSpPr>
        <p:spPr>
          <a:xfrm>
            <a:off x="1032400" y="2872050"/>
            <a:ext cx="1038000" cy="525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Embedding</a:t>
            </a:r>
            <a:endParaRPr b="1" baseline="-25000" sz="2400">
              <a:latin typeface="Calibri"/>
              <a:ea typeface="Calibri"/>
              <a:cs typeface="Calibri"/>
              <a:sym typeface="Calibri"/>
            </a:endParaRPr>
          </a:p>
        </p:txBody>
      </p:sp>
      <p:sp>
        <p:nvSpPr>
          <p:cNvPr id="393" name="Google Shape;393;p21"/>
          <p:cNvSpPr/>
          <p:nvPr/>
        </p:nvSpPr>
        <p:spPr>
          <a:xfrm>
            <a:off x="1032400" y="3706738"/>
            <a:ext cx="1038000" cy="525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Embedding</a:t>
            </a:r>
            <a:endParaRPr b="1" baseline="-25000" sz="2400">
              <a:latin typeface="Calibri"/>
              <a:ea typeface="Calibri"/>
              <a:cs typeface="Calibri"/>
              <a:sym typeface="Calibri"/>
            </a:endParaRPr>
          </a:p>
        </p:txBody>
      </p:sp>
      <p:sp>
        <p:nvSpPr>
          <p:cNvPr id="394" name="Google Shape;394;p21"/>
          <p:cNvSpPr/>
          <p:nvPr/>
        </p:nvSpPr>
        <p:spPr>
          <a:xfrm>
            <a:off x="3559200" y="2058638"/>
            <a:ext cx="1038000" cy="525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RNN</a:t>
            </a:r>
            <a:endParaRPr b="1" sz="2400">
              <a:latin typeface="Calibri"/>
              <a:ea typeface="Calibri"/>
              <a:cs typeface="Calibri"/>
              <a:sym typeface="Calibri"/>
            </a:endParaRPr>
          </a:p>
        </p:txBody>
      </p:sp>
      <p:sp>
        <p:nvSpPr>
          <p:cNvPr id="395" name="Google Shape;395;p21"/>
          <p:cNvSpPr/>
          <p:nvPr/>
        </p:nvSpPr>
        <p:spPr>
          <a:xfrm>
            <a:off x="3559200" y="2872050"/>
            <a:ext cx="1038000" cy="525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RNN</a:t>
            </a:r>
            <a:endParaRPr b="1" baseline="-25000" sz="2400">
              <a:latin typeface="Calibri"/>
              <a:ea typeface="Calibri"/>
              <a:cs typeface="Calibri"/>
              <a:sym typeface="Calibri"/>
            </a:endParaRPr>
          </a:p>
        </p:txBody>
      </p:sp>
      <p:sp>
        <p:nvSpPr>
          <p:cNvPr id="396" name="Google Shape;396;p21"/>
          <p:cNvSpPr/>
          <p:nvPr/>
        </p:nvSpPr>
        <p:spPr>
          <a:xfrm>
            <a:off x="3559200" y="3706738"/>
            <a:ext cx="1038000" cy="525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IE" sz="2400">
                <a:solidFill>
                  <a:schemeClr val="dk1"/>
                </a:solidFill>
                <a:latin typeface="Calibri"/>
                <a:ea typeface="Calibri"/>
                <a:cs typeface="Calibri"/>
                <a:sym typeface="Calibri"/>
              </a:rPr>
              <a:t>RNN</a:t>
            </a:r>
            <a:endParaRPr b="1" baseline="-25000" sz="2400">
              <a:latin typeface="Calibri"/>
              <a:ea typeface="Calibri"/>
              <a:cs typeface="Calibri"/>
              <a:sym typeface="Calibri"/>
            </a:endParaRPr>
          </a:p>
        </p:txBody>
      </p:sp>
      <p:cxnSp>
        <p:nvCxnSpPr>
          <p:cNvPr id="397" name="Google Shape;397;p21"/>
          <p:cNvCxnSpPr>
            <a:stCxn id="391" idx="3"/>
            <a:endCxn id="394" idx="1"/>
          </p:cNvCxnSpPr>
          <p:nvPr/>
        </p:nvCxnSpPr>
        <p:spPr>
          <a:xfrm>
            <a:off x="2070400" y="2321138"/>
            <a:ext cx="1488900" cy="0"/>
          </a:xfrm>
          <a:prstGeom prst="straightConnector1">
            <a:avLst/>
          </a:prstGeom>
          <a:noFill/>
          <a:ln cap="flat" cmpd="sng" w="28575">
            <a:solidFill>
              <a:schemeClr val="dk2"/>
            </a:solidFill>
            <a:prstDash val="solid"/>
            <a:round/>
            <a:headEnd len="med" w="med" type="none"/>
            <a:tailEnd len="med" w="med" type="triangle"/>
          </a:ln>
        </p:spPr>
      </p:cxnSp>
      <p:cxnSp>
        <p:nvCxnSpPr>
          <p:cNvPr id="398" name="Google Shape;398;p21"/>
          <p:cNvCxnSpPr>
            <a:stCxn id="392" idx="3"/>
            <a:endCxn id="395" idx="1"/>
          </p:cNvCxnSpPr>
          <p:nvPr/>
        </p:nvCxnSpPr>
        <p:spPr>
          <a:xfrm>
            <a:off x="2070400" y="3134550"/>
            <a:ext cx="1488900" cy="0"/>
          </a:xfrm>
          <a:prstGeom prst="straightConnector1">
            <a:avLst/>
          </a:prstGeom>
          <a:noFill/>
          <a:ln cap="flat" cmpd="sng" w="28575">
            <a:solidFill>
              <a:schemeClr val="dk2"/>
            </a:solidFill>
            <a:prstDash val="solid"/>
            <a:round/>
            <a:headEnd len="med" w="med" type="none"/>
            <a:tailEnd len="med" w="med" type="triangle"/>
          </a:ln>
        </p:spPr>
      </p:cxnSp>
      <p:cxnSp>
        <p:nvCxnSpPr>
          <p:cNvPr id="399" name="Google Shape;399;p21"/>
          <p:cNvCxnSpPr>
            <a:stCxn id="393" idx="3"/>
            <a:endCxn id="396" idx="1"/>
          </p:cNvCxnSpPr>
          <p:nvPr/>
        </p:nvCxnSpPr>
        <p:spPr>
          <a:xfrm>
            <a:off x="2070400" y="3969238"/>
            <a:ext cx="1488900" cy="0"/>
          </a:xfrm>
          <a:prstGeom prst="straightConnector1">
            <a:avLst/>
          </a:prstGeom>
          <a:noFill/>
          <a:ln cap="flat" cmpd="sng" w="28575">
            <a:solidFill>
              <a:schemeClr val="dk2"/>
            </a:solidFill>
            <a:prstDash val="solid"/>
            <a:round/>
            <a:headEnd len="med" w="med" type="none"/>
            <a:tailEnd len="med" w="med" type="triangle"/>
          </a:ln>
        </p:spPr>
      </p:cxnSp>
      <p:cxnSp>
        <p:nvCxnSpPr>
          <p:cNvPr id="400" name="Google Shape;400;p21"/>
          <p:cNvCxnSpPr>
            <a:stCxn id="394" idx="2"/>
            <a:endCxn id="395" idx="0"/>
          </p:cNvCxnSpPr>
          <p:nvPr/>
        </p:nvCxnSpPr>
        <p:spPr>
          <a:xfrm>
            <a:off x="4078200" y="2583638"/>
            <a:ext cx="0" cy="288300"/>
          </a:xfrm>
          <a:prstGeom prst="straightConnector1">
            <a:avLst/>
          </a:prstGeom>
          <a:noFill/>
          <a:ln cap="flat" cmpd="sng" w="28575">
            <a:solidFill>
              <a:schemeClr val="dk2"/>
            </a:solidFill>
            <a:prstDash val="solid"/>
            <a:round/>
            <a:headEnd len="med" w="med" type="none"/>
            <a:tailEnd len="med" w="med" type="triangle"/>
          </a:ln>
        </p:spPr>
      </p:cxnSp>
      <p:cxnSp>
        <p:nvCxnSpPr>
          <p:cNvPr id="401" name="Google Shape;401;p21"/>
          <p:cNvCxnSpPr>
            <a:stCxn id="395" idx="2"/>
            <a:endCxn id="396" idx="0"/>
          </p:cNvCxnSpPr>
          <p:nvPr/>
        </p:nvCxnSpPr>
        <p:spPr>
          <a:xfrm>
            <a:off x="4078200" y="3397050"/>
            <a:ext cx="0" cy="309600"/>
          </a:xfrm>
          <a:prstGeom prst="straightConnector1">
            <a:avLst/>
          </a:prstGeom>
          <a:noFill/>
          <a:ln cap="flat" cmpd="sng" w="28575">
            <a:solidFill>
              <a:schemeClr val="dk2"/>
            </a:solidFill>
            <a:prstDash val="solid"/>
            <a:round/>
            <a:headEnd len="med" w="med" type="none"/>
            <a:tailEnd len="med" w="med" type="triangle"/>
          </a:ln>
        </p:spPr>
      </p:cxnSp>
      <p:sp>
        <p:nvSpPr>
          <p:cNvPr id="402" name="Google Shape;402;p21"/>
          <p:cNvSpPr/>
          <p:nvPr/>
        </p:nvSpPr>
        <p:spPr>
          <a:xfrm>
            <a:off x="2439775" y="4562750"/>
            <a:ext cx="1488900" cy="27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Fully-Connected</a:t>
            </a:r>
            <a:endParaRPr b="1" baseline="-25000" sz="2400">
              <a:latin typeface="Calibri"/>
              <a:ea typeface="Calibri"/>
              <a:cs typeface="Calibri"/>
              <a:sym typeface="Calibri"/>
            </a:endParaRPr>
          </a:p>
        </p:txBody>
      </p:sp>
      <p:sp>
        <p:nvSpPr>
          <p:cNvPr id="403" name="Google Shape;403;p21"/>
          <p:cNvSpPr/>
          <p:nvPr/>
        </p:nvSpPr>
        <p:spPr>
          <a:xfrm>
            <a:off x="4816550" y="4825250"/>
            <a:ext cx="1488900" cy="525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Softmax</a:t>
            </a:r>
            <a:endParaRPr b="1" baseline="-25000" sz="2400">
              <a:latin typeface="Calibri"/>
              <a:ea typeface="Calibri"/>
              <a:cs typeface="Calibri"/>
              <a:sym typeface="Calibri"/>
            </a:endParaRPr>
          </a:p>
        </p:txBody>
      </p:sp>
      <p:sp>
        <p:nvSpPr>
          <p:cNvPr id="404" name="Google Shape;404;p21"/>
          <p:cNvSpPr/>
          <p:nvPr/>
        </p:nvSpPr>
        <p:spPr>
          <a:xfrm>
            <a:off x="5400800" y="2974350"/>
            <a:ext cx="320400" cy="320400"/>
          </a:xfrm>
          <a:prstGeom prst="flowChartSummingJunction">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2439775" y="4993075"/>
            <a:ext cx="1488900" cy="27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Fully-Connected</a:t>
            </a:r>
            <a:endParaRPr b="1" baseline="-25000" sz="2400">
              <a:latin typeface="Calibri"/>
              <a:ea typeface="Calibri"/>
              <a:cs typeface="Calibri"/>
              <a:sym typeface="Calibri"/>
            </a:endParaRPr>
          </a:p>
        </p:txBody>
      </p:sp>
      <p:sp>
        <p:nvSpPr>
          <p:cNvPr id="406" name="Google Shape;406;p21"/>
          <p:cNvSpPr/>
          <p:nvPr/>
        </p:nvSpPr>
        <p:spPr>
          <a:xfrm>
            <a:off x="2439775" y="5423400"/>
            <a:ext cx="1488900" cy="277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1300">
                <a:solidFill>
                  <a:schemeClr val="dk1"/>
                </a:solidFill>
                <a:latin typeface="Calibri"/>
                <a:ea typeface="Calibri"/>
                <a:cs typeface="Calibri"/>
                <a:sym typeface="Calibri"/>
              </a:rPr>
              <a:t>Fully-Connected</a:t>
            </a:r>
            <a:endParaRPr b="1" baseline="-25000" sz="2400">
              <a:latin typeface="Calibri"/>
              <a:ea typeface="Calibri"/>
              <a:cs typeface="Calibri"/>
              <a:sym typeface="Calibri"/>
            </a:endParaRPr>
          </a:p>
        </p:txBody>
      </p:sp>
      <p:sp>
        <p:nvSpPr>
          <p:cNvPr id="407" name="Google Shape;407;p21"/>
          <p:cNvSpPr/>
          <p:nvPr/>
        </p:nvSpPr>
        <p:spPr>
          <a:xfrm>
            <a:off x="6727900" y="2601150"/>
            <a:ext cx="2779500" cy="1066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400">
                <a:latin typeface="Calibri"/>
                <a:ea typeface="Calibri"/>
                <a:cs typeface="Calibri"/>
                <a:sym typeface="Calibri"/>
              </a:rPr>
              <a:t>Multilayer Perceptron</a:t>
            </a:r>
            <a:endParaRPr b="1" sz="2400">
              <a:latin typeface="Calibri"/>
              <a:ea typeface="Calibri"/>
              <a:cs typeface="Calibri"/>
              <a:sym typeface="Calibri"/>
            </a:endParaRPr>
          </a:p>
        </p:txBody>
      </p:sp>
      <p:sp>
        <p:nvSpPr>
          <p:cNvPr id="408" name="Google Shape;408;p21"/>
          <p:cNvSpPr txBox="1"/>
          <p:nvPr/>
        </p:nvSpPr>
        <p:spPr>
          <a:xfrm>
            <a:off x="10353225" y="2904450"/>
            <a:ext cx="14889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Prediction</a:t>
            </a:r>
            <a:endParaRPr sz="1800">
              <a:latin typeface="Calibri"/>
              <a:ea typeface="Calibri"/>
              <a:cs typeface="Calibri"/>
              <a:sym typeface="Calibri"/>
            </a:endParaRPr>
          </a:p>
        </p:txBody>
      </p:sp>
      <p:cxnSp>
        <p:nvCxnSpPr>
          <p:cNvPr id="409" name="Google Shape;409;p21"/>
          <p:cNvCxnSpPr>
            <a:stCxn id="391" idx="1"/>
            <a:endCxn id="402" idx="1"/>
          </p:cNvCxnSpPr>
          <p:nvPr/>
        </p:nvCxnSpPr>
        <p:spPr>
          <a:xfrm>
            <a:off x="1032400" y="2321138"/>
            <a:ext cx="1407300" cy="2380500"/>
          </a:xfrm>
          <a:prstGeom prst="curvedConnector3">
            <a:avLst>
              <a:gd fmla="val -40825" name="adj1"/>
            </a:avLst>
          </a:prstGeom>
          <a:noFill/>
          <a:ln cap="flat" cmpd="sng" w="28575">
            <a:solidFill>
              <a:schemeClr val="dk2"/>
            </a:solidFill>
            <a:prstDash val="solid"/>
            <a:round/>
            <a:headEnd len="med" w="med" type="none"/>
            <a:tailEnd len="med" w="med" type="none"/>
          </a:ln>
        </p:spPr>
      </p:cxnSp>
      <p:cxnSp>
        <p:nvCxnSpPr>
          <p:cNvPr id="410" name="Google Shape;410;p21"/>
          <p:cNvCxnSpPr>
            <a:stCxn id="392" idx="1"/>
            <a:endCxn id="405" idx="1"/>
          </p:cNvCxnSpPr>
          <p:nvPr/>
        </p:nvCxnSpPr>
        <p:spPr>
          <a:xfrm>
            <a:off x="1032400" y="3134550"/>
            <a:ext cx="1407300" cy="1997400"/>
          </a:xfrm>
          <a:prstGeom prst="curvedConnector3">
            <a:avLst>
              <a:gd fmla="val -39379" name="adj1"/>
            </a:avLst>
          </a:prstGeom>
          <a:noFill/>
          <a:ln cap="flat" cmpd="sng" w="28575">
            <a:solidFill>
              <a:schemeClr val="dk2"/>
            </a:solidFill>
            <a:prstDash val="solid"/>
            <a:round/>
            <a:headEnd len="med" w="med" type="none"/>
            <a:tailEnd len="med" w="med" type="none"/>
          </a:ln>
        </p:spPr>
      </p:cxnSp>
      <p:cxnSp>
        <p:nvCxnSpPr>
          <p:cNvPr id="411" name="Google Shape;411;p21"/>
          <p:cNvCxnSpPr>
            <a:stCxn id="393" idx="1"/>
            <a:endCxn id="406" idx="1"/>
          </p:cNvCxnSpPr>
          <p:nvPr/>
        </p:nvCxnSpPr>
        <p:spPr>
          <a:xfrm>
            <a:off x="1032400" y="3969238"/>
            <a:ext cx="1407300" cy="1593000"/>
          </a:xfrm>
          <a:prstGeom prst="curvedConnector3">
            <a:avLst>
              <a:gd fmla="val -38656" name="adj1"/>
            </a:avLst>
          </a:prstGeom>
          <a:noFill/>
          <a:ln cap="flat" cmpd="sng" w="28575">
            <a:solidFill>
              <a:schemeClr val="dk2"/>
            </a:solidFill>
            <a:prstDash val="solid"/>
            <a:round/>
            <a:headEnd len="med" w="med" type="none"/>
            <a:tailEnd len="med" w="med" type="none"/>
          </a:ln>
        </p:spPr>
      </p:cxnSp>
      <p:cxnSp>
        <p:nvCxnSpPr>
          <p:cNvPr id="412" name="Google Shape;412;p21"/>
          <p:cNvCxnSpPr>
            <a:stCxn id="402" idx="3"/>
            <a:endCxn id="403" idx="1"/>
          </p:cNvCxnSpPr>
          <p:nvPr/>
        </p:nvCxnSpPr>
        <p:spPr>
          <a:xfrm>
            <a:off x="3928675" y="4701650"/>
            <a:ext cx="888000" cy="386100"/>
          </a:xfrm>
          <a:prstGeom prst="straightConnector1">
            <a:avLst/>
          </a:prstGeom>
          <a:noFill/>
          <a:ln cap="flat" cmpd="sng" w="28575">
            <a:solidFill>
              <a:schemeClr val="dk2"/>
            </a:solidFill>
            <a:prstDash val="solid"/>
            <a:round/>
            <a:headEnd len="med" w="med" type="none"/>
            <a:tailEnd len="med" w="med" type="triangle"/>
          </a:ln>
        </p:spPr>
      </p:cxnSp>
      <p:cxnSp>
        <p:nvCxnSpPr>
          <p:cNvPr id="413" name="Google Shape;413;p21"/>
          <p:cNvCxnSpPr>
            <a:stCxn id="405" idx="3"/>
            <a:endCxn id="403" idx="1"/>
          </p:cNvCxnSpPr>
          <p:nvPr/>
        </p:nvCxnSpPr>
        <p:spPr>
          <a:xfrm flipH="1" rot="10800000">
            <a:off x="3928675" y="5087875"/>
            <a:ext cx="888000" cy="44100"/>
          </a:xfrm>
          <a:prstGeom prst="straightConnector1">
            <a:avLst/>
          </a:prstGeom>
          <a:noFill/>
          <a:ln cap="flat" cmpd="sng" w="28575">
            <a:solidFill>
              <a:schemeClr val="dk2"/>
            </a:solidFill>
            <a:prstDash val="solid"/>
            <a:round/>
            <a:headEnd len="med" w="med" type="none"/>
            <a:tailEnd len="med" w="med" type="triangle"/>
          </a:ln>
        </p:spPr>
      </p:cxnSp>
      <p:cxnSp>
        <p:nvCxnSpPr>
          <p:cNvPr id="414" name="Google Shape;414;p21"/>
          <p:cNvCxnSpPr>
            <a:stCxn id="406" idx="3"/>
            <a:endCxn id="403" idx="1"/>
          </p:cNvCxnSpPr>
          <p:nvPr/>
        </p:nvCxnSpPr>
        <p:spPr>
          <a:xfrm flipH="1" rot="10800000">
            <a:off x="3928675" y="5087700"/>
            <a:ext cx="888000" cy="474600"/>
          </a:xfrm>
          <a:prstGeom prst="straightConnector1">
            <a:avLst/>
          </a:prstGeom>
          <a:noFill/>
          <a:ln cap="flat" cmpd="sng" w="28575">
            <a:solidFill>
              <a:schemeClr val="dk2"/>
            </a:solidFill>
            <a:prstDash val="solid"/>
            <a:round/>
            <a:headEnd len="med" w="med" type="none"/>
            <a:tailEnd len="med" w="med" type="triangle"/>
          </a:ln>
        </p:spPr>
      </p:cxnSp>
      <p:cxnSp>
        <p:nvCxnSpPr>
          <p:cNvPr id="415" name="Google Shape;415;p21"/>
          <p:cNvCxnSpPr>
            <a:stCxn id="403" idx="0"/>
            <a:endCxn id="404" idx="4"/>
          </p:cNvCxnSpPr>
          <p:nvPr/>
        </p:nvCxnSpPr>
        <p:spPr>
          <a:xfrm rot="10800000">
            <a:off x="5561000" y="3294650"/>
            <a:ext cx="0" cy="1530600"/>
          </a:xfrm>
          <a:prstGeom prst="straightConnector1">
            <a:avLst/>
          </a:prstGeom>
          <a:noFill/>
          <a:ln cap="flat" cmpd="sng" w="28575">
            <a:solidFill>
              <a:schemeClr val="dk2"/>
            </a:solidFill>
            <a:prstDash val="solid"/>
            <a:round/>
            <a:headEnd len="med" w="med" type="none"/>
            <a:tailEnd len="med" w="med" type="triangle"/>
          </a:ln>
        </p:spPr>
      </p:cxnSp>
      <p:cxnSp>
        <p:nvCxnSpPr>
          <p:cNvPr id="416" name="Google Shape;416;p21"/>
          <p:cNvCxnSpPr>
            <a:stCxn id="396" idx="3"/>
            <a:endCxn id="404" idx="3"/>
          </p:cNvCxnSpPr>
          <p:nvPr/>
        </p:nvCxnSpPr>
        <p:spPr>
          <a:xfrm flipH="1" rot="10800000">
            <a:off x="4597200" y="3247738"/>
            <a:ext cx="850500" cy="721500"/>
          </a:xfrm>
          <a:prstGeom prst="straightConnector1">
            <a:avLst/>
          </a:prstGeom>
          <a:noFill/>
          <a:ln cap="flat" cmpd="sng" w="28575">
            <a:solidFill>
              <a:schemeClr val="dk2"/>
            </a:solidFill>
            <a:prstDash val="solid"/>
            <a:round/>
            <a:headEnd len="med" w="med" type="none"/>
            <a:tailEnd len="med" w="med" type="triangle"/>
          </a:ln>
        </p:spPr>
      </p:cxnSp>
      <p:cxnSp>
        <p:nvCxnSpPr>
          <p:cNvPr id="417" name="Google Shape;417;p21"/>
          <p:cNvCxnSpPr>
            <a:stCxn id="395" idx="3"/>
            <a:endCxn id="404" idx="2"/>
          </p:cNvCxnSpPr>
          <p:nvPr/>
        </p:nvCxnSpPr>
        <p:spPr>
          <a:xfrm>
            <a:off x="4597200" y="3134550"/>
            <a:ext cx="803700" cy="0"/>
          </a:xfrm>
          <a:prstGeom prst="straightConnector1">
            <a:avLst/>
          </a:prstGeom>
          <a:noFill/>
          <a:ln cap="flat" cmpd="sng" w="28575">
            <a:solidFill>
              <a:schemeClr val="dk2"/>
            </a:solidFill>
            <a:prstDash val="solid"/>
            <a:round/>
            <a:headEnd len="med" w="med" type="none"/>
            <a:tailEnd len="med" w="med" type="triangle"/>
          </a:ln>
        </p:spPr>
      </p:cxnSp>
      <p:cxnSp>
        <p:nvCxnSpPr>
          <p:cNvPr id="418" name="Google Shape;418;p21"/>
          <p:cNvCxnSpPr>
            <a:stCxn id="394" idx="3"/>
            <a:endCxn id="404" idx="1"/>
          </p:cNvCxnSpPr>
          <p:nvPr/>
        </p:nvCxnSpPr>
        <p:spPr>
          <a:xfrm>
            <a:off x="4597200" y="2321138"/>
            <a:ext cx="850500" cy="700200"/>
          </a:xfrm>
          <a:prstGeom prst="straightConnector1">
            <a:avLst/>
          </a:prstGeom>
          <a:noFill/>
          <a:ln cap="flat" cmpd="sng" w="28575">
            <a:solidFill>
              <a:schemeClr val="dk2"/>
            </a:solidFill>
            <a:prstDash val="solid"/>
            <a:round/>
            <a:headEnd len="med" w="med" type="none"/>
            <a:tailEnd len="med" w="med" type="triangle"/>
          </a:ln>
        </p:spPr>
      </p:cxnSp>
      <p:cxnSp>
        <p:nvCxnSpPr>
          <p:cNvPr id="419" name="Google Shape;419;p21"/>
          <p:cNvCxnSpPr>
            <a:stCxn id="404" idx="6"/>
            <a:endCxn id="407" idx="1"/>
          </p:cNvCxnSpPr>
          <p:nvPr/>
        </p:nvCxnSpPr>
        <p:spPr>
          <a:xfrm>
            <a:off x="5721200" y="3134550"/>
            <a:ext cx="1006800" cy="0"/>
          </a:xfrm>
          <a:prstGeom prst="straightConnector1">
            <a:avLst/>
          </a:prstGeom>
          <a:noFill/>
          <a:ln cap="flat" cmpd="sng" w="28575">
            <a:solidFill>
              <a:schemeClr val="dk2"/>
            </a:solidFill>
            <a:prstDash val="solid"/>
            <a:round/>
            <a:headEnd len="med" w="med" type="none"/>
            <a:tailEnd len="med" w="med" type="triangle"/>
          </a:ln>
        </p:spPr>
      </p:cxnSp>
      <p:cxnSp>
        <p:nvCxnSpPr>
          <p:cNvPr id="420" name="Google Shape;420;p21"/>
          <p:cNvCxnSpPr>
            <a:stCxn id="407" idx="3"/>
            <a:endCxn id="408" idx="1"/>
          </p:cNvCxnSpPr>
          <p:nvPr/>
        </p:nvCxnSpPr>
        <p:spPr>
          <a:xfrm>
            <a:off x="9507400" y="3134550"/>
            <a:ext cx="8457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Embed, encode, attend, predict</a:t>
            </a:r>
            <a:endParaRPr/>
          </a:p>
        </p:txBody>
      </p:sp>
      <p:sp>
        <p:nvSpPr>
          <p:cNvPr id="427" name="Google Shape;427;p22"/>
          <p:cNvSpPr txBox="1"/>
          <p:nvPr>
            <p:ph idx="1" type="body"/>
          </p:nvPr>
        </p:nvSpPr>
        <p:spPr>
          <a:xfrm>
            <a:off x="838200" y="1866375"/>
            <a:ext cx="10515600" cy="38133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b="1" lang="en-IE"/>
              <a:t>m</a:t>
            </a:r>
            <a:r>
              <a:rPr baseline="-25000" lang="en-IE"/>
              <a:t>i</a:t>
            </a:r>
            <a:r>
              <a:rPr lang="en-IE"/>
              <a:t> = lookup(</a:t>
            </a:r>
            <a:r>
              <a:rPr i="1" lang="en-IE"/>
              <a:t>w</a:t>
            </a:r>
            <a:r>
              <a:rPr baseline="-25000" lang="en-IE"/>
              <a:t>i</a:t>
            </a:r>
            <a:r>
              <a:rPr lang="en-IE"/>
              <a:t>)</a:t>
            </a:r>
            <a:endParaRPr/>
          </a:p>
          <a:p>
            <a:pPr indent="0" lvl="0" marL="0" rtl="0" algn="ctr">
              <a:spcBef>
                <a:spcPts val="1000"/>
              </a:spcBef>
              <a:spcAft>
                <a:spcPts val="0"/>
              </a:spcAft>
              <a:buNone/>
            </a:pPr>
            <a:r>
              <a:rPr b="1" lang="en-IE"/>
              <a:t>e</a:t>
            </a:r>
            <a:r>
              <a:rPr baseline="-25000" lang="en-IE"/>
              <a:t>1</a:t>
            </a:r>
            <a:r>
              <a:rPr lang="en-IE"/>
              <a:t>,....,</a:t>
            </a:r>
            <a:r>
              <a:rPr b="1" lang="en-IE"/>
              <a:t>e</a:t>
            </a:r>
            <a:r>
              <a:rPr baseline="-25000" lang="en-IE"/>
              <a:t>n</a:t>
            </a:r>
            <a:r>
              <a:rPr lang="en-IE"/>
              <a:t> = RNN(</a:t>
            </a:r>
            <a:r>
              <a:rPr b="1" lang="en-IE"/>
              <a:t>m</a:t>
            </a:r>
            <a:r>
              <a:rPr baseline="-25000" lang="en-IE"/>
              <a:t>1</a:t>
            </a:r>
            <a:r>
              <a:rPr lang="en-IE"/>
              <a:t>,...,</a:t>
            </a:r>
            <a:r>
              <a:rPr b="1" lang="en-IE"/>
              <a:t>m</a:t>
            </a:r>
            <a:r>
              <a:rPr baseline="-25000" lang="en-IE"/>
              <a:t>n</a:t>
            </a:r>
            <a:r>
              <a:rPr lang="en-IE"/>
              <a:t>)</a:t>
            </a:r>
            <a:endParaRPr/>
          </a:p>
          <a:p>
            <a:pPr indent="0" lvl="0" marL="0" rtl="0" algn="ctr">
              <a:spcBef>
                <a:spcPts val="1000"/>
              </a:spcBef>
              <a:spcAft>
                <a:spcPts val="0"/>
              </a:spcAft>
              <a:buNone/>
            </a:pPr>
            <a:r>
              <a:rPr i="1" lang="en-IE"/>
              <a:t>v</a:t>
            </a:r>
            <a:r>
              <a:rPr baseline="-25000" lang="en-IE"/>
              <a:t>i</a:t>
            </a:r>
            <a:r>
              <a:rPr lang="en-IE"/>
              <a:t> = MLP(</a:t>
            </a:r>
            <a:r>
              <a:rPr b="1" lang="en-IE"/>
              <a:t>m</a:t>
            </a:r>
            <a:r>
              <a:rPr baseline="-25000" lang="en-IE"/>
              <a:t>i</a:t>
            </a:r>
            <a:r>
              <a:rPr lang="en-IE"/>
              <a:t>)</a:t>
            </a:r>
            <a:endParaRPr/>
          </a:p>
          <a:p>
            <a:pPr indent="0" lvl="0" marL="0" rtl="0" algn="ctr">
              <a:spcBef>
                <a:spcPts val="1000"/>
              </a:spcBef>
              <a:spcAft>
                <a:spcPts val="0"/>
              </a:spcAft>
              <a:buNone/>
            </a:pPr>
            <a:r>
              <a:rPr lang="en-IE"/>
              <a:t>⍺ = softmax(</a:t>
            </a:r>
            <a:r>
              <a:rPr b="1" lang="en-IE"/>
              <a:t>v</a:t>
            </a:r>
            <a:r>
              <a:rPr lang="en-IE"/>
              <a:t>)</a:t>
            </a:r>
            <a:endParaRPr/>
          </a:p>
          <a:p>
            <a:pPr indent="0" lvl="0" marL="0" rtl="0" algn="ctr">
              <a:spcBef>
                <a:spcPts val="1000"/>
              </a:spcBef>
              <a:spcAft>
                <a:spcPts val="0"/>
              </a:spcAft>
              <a:buNone/>
            </a:pPr>
            <a:r>
              <a:rPr b="1" lang="en-IE"/>
              <a:t>p</a:t>
            </a:r>
            <a:r>
              <a:rPr lang="en-IE"/>
              <a:t> = ∑ ⍺</a:t>
            </a:r>
            <a:r>
              <a:rPr baseline="-25000" lang="en-IE"/>
              <a:t>i</a:t>
            </a:r>
            <a:r>
              <a:rPr lang="en-IE"/>
              <a:t> </a:t>
            </a:r>
            <a:r>
              <a:rPr b="1" lang="en-IE"/>
              <a:t>e</a:t>
            </a:r>
            <a:r>
              <a:rPr baseline="-25000" lang="en-IE"/>
              <a:t>i</a:t>
            </a:r>
            <a:endParaRPr b="1" baseline="-25000"/>
          </a:p>
          <a:p>
            <a:pPr indent="0" lvl="0" marL="0" rtl="0" algn="ctr">
              <a:spcBef>
                <a:spcPts val="1000"/>
              </a:spcBef>
              <a:spcAft>
                <a:spcPts val="0"/>
              </a:spcAft>
              <a:buNone/>
            </a:pPr>
            <a:r>
              <a:rPr lang="en-IE"/>
              <a:t>ŷ = MLP(</a:t>
            </a:r>
            <a:r>
              <a:rPr b="1" lang="en-IE"/>
              <a:t>p</a:t>
            </a:r>
            <a:r>
              <a:rPr lang="en-IE"/>
              <a:t>)</a:t>
            </a:r>
            <a:endParaRPr/>
          </a:p>
        </p:txBody>
      </p:sp>
      <p:sp>
        <p:nvSpPr>
          <p:cNvPr id="428" name="Google Shape;428;p22"/>
          <p:cNvSpPr txBox="1"/>
          <p:nvPr>
            <p:ph idx="11" type="ftr"/>
          </p:nvPr>
        </p:nvSpPr>
        <p:spPr>
          <a:xfrm>
            <a:off x="7239000" y="6113463"/>
            <a:ext cx="4114800" cy="36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IE"/>
              <a:t>‹#›</a:t>
            </a:fld>
            <a:endParaRPr/>
          </a:p>
        </p:txBody>
      </p:sp>
      <p:sp>
        <p:nvSpPr>
          <p:cNvPr id="429" name="Google Shape;429;p22"/>
          <p:cNvSpPr txBox="1"/>
          <p:nvPr/>
        </p:nvSpPr>
        <p:spPr>
          <a:xfrm>
            <a:off x="1019025" y="2129750"/>
            <a:ext cx="19668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2400">
                <a:latin typeface="Calibri"/>
                <a:ea typeface="Calibri"/>
                <a:cs typeface="Calibri"/>
                <a:sym typeface="Calibri"/>
              </a:rPr>
              <a:t>Embed</a:t>
            </a:r>
            <a:endParaRPr sz="2400">
              <a:latin typeface="Calibri"/>
              <a:ea typeface="Calibri"/>
              <a:cs typeface="Calibri"/>
              <a:sym typeface="Calibri"/>
            </a:endParaRPr>
          </a:p>
        </p:txBody>
      </p:sp>
      <p:sp>
        <p:nvSpPr>
          <p:cNvPr id="430" name="Google Shape;430;p22"/>
          <p:cNvSpPr txBox="1"/>
          <p:nvPr/>
        </p:nvSpPr>
        <p:spPr>
          <a:xfrm>
            <a:off x="1019025" y="2699950"/>
            <a:ext cx="19668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2400">
                <a:latin typeface="Calibri"/>
                <a:ea typeface="Calibri"/>
                <a:cs typeface="Calibri"/>
                <a:sym typeface="Calibri"/>
              </a:rPr>
              <a:t>Encode</a:t>
            </a:r>
            <a:endParaRPr sz="2400">
              <a:latin typeface="Calibri"/>
              <a:ea typeface="Calibri"/>
              <a:cs typeface="Calibri"/>
              <a:sym typeface="Calibri"/>
            </a:endParaRPr>
          </a:p>
        </p:txBody>
      </p:sp>
      <p:sp>
        <p:nvSpPr>
          <p:cNvPr id="431" name="Google Shape;431;p22"/>
          <p:cNvSpPr txBox="1"/>
          <p:nvPr/>
        </p:nvSpPr>
        <p:spPr>
          <a:xfrm>
            <a:off x="1019025" y="3718513"/>
            <a:ext cx="19668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2400">
                <a:latin typeface="Calibri"/>
                <a:ea typeface="Calibri"/>
                <a:cs typeface="Calibri"/>
                <a:sym typeface="Calibri"/>
              </a:rPr>
              <a:t>Attend</a:t>
            </a:r>
            <a:endParaRPr sz="2400">
              <a:latin typeface="Calibri"/>
              <a:ea typeface="Calibri"/>
              <a:cs typeface="Calibri"/>
              <a:sym typeface="Calibri"/>
            </a:endParaRPr>
          </a:p>
        </p:txBody>
      </p:sp>
      <p:sp>
        <p:nvSpPr>
          <p:cNvPr id="432" name="Google Shape;432;p22"/>
          <p:cNvSpPr txBox="1"/>
          <p:nvPr/>
        </p:nvSpPr>
        <p:spPr>
          <a:xfrm>
            <a:off x="1019025" y="4737075"/>
            <a:ext cx="19668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2400">
                <a:latin typeface="Calibri"/>
                <a:ea typeface="Calibri"/>
                <a:cs typeface="Calibri"/>
                <a:sym typeface="Calibri"/>
              </a:rPr>
              <a:t>Predict</a:t>
            </a:r>
            <a:endParaRPr sz="2400">
              <a:latin typeface="Calibri"/>
              <a:ea typeface="Calibri"/>
              <a:cs typeface="Calibri"/>
              <a:sym typeface="Calibri"/>
            </a:endParaRPr>
          </a:p>
        </p:txBody>
      </p:sp>
      <p:sp>
        <p:nvSpPr>
          <p:cNvPr id="433" name="Google Shape;433;p22"/>
          <p:cNvSpPr/>
          <p:nvPr/>
        </p:nvSpPr>
        <p:spPr>
          <a:xfrm>
            <a:off x="2333550" y="3342350"/>
            <a:ext cx="448500" cy="1325700"/>
          </a:xfrm>
          <a:prstGeom prst="lef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